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sldIdLst>
    <p:sldId id="256" r:id="rId2"/>
    <p:sldId id="257" r:id="rId3"/>
    <p:sldId id="258" r:id="rId4"/>
    <p:sldId id="361" r:id="rId5"/>
    <p:sldId id="395" r:id="rId6"/>
    <p:sldId id="396" r:id="rId7"/>
    <p:sldId id="397" r:id="rId8"/>
    <p:sldId id="398" r:id="rId9"/>
    <p:sldId id="399" r:id="rId10"/>
    <p:sldId id="400" r:id="rId11"/>
    <p:sldId id="401" r:id="rId12"/>
    <p:sldId id="402" r:id="rId13"/>
    <p:sldId id="362" r:id="rId14"/>
    <p:sldId id="260" r:id="rId15"/>
    <p:sldId id="275" r:id="rId16"/>
    <p:sldId id="276" r:id="rId17"/>
    <p:sldId id="277" r:id="rId18"/>
    <p:sldId id="261" r:id="rId19"/>
    <p:sldId id="328" r:id="rId20"/>
    <p:sldId id="333" r:id="rId21"/>
    <p:sldId id="329" r:id="rId22"/>
    <p:sldId id="330" r:id="rId23"/>
    <p:sldId id="331" r:id="rId24"/>
    <p:sldId id="334" r:id="rId25"/>
    <p:sldId id="336" r:id="rId26"/>
    <p:sldId id="337" r:id="rId27"/>
    <p:sldId id="338" r:id="rId28"/>
    <p:sldId id="339" r:id="rId29"/>
    <p:sldId id="340" r:id="rId30"/>
    <p:sldId id="341" r:id="rId31"/>
    <p:sldId id="335" r:id="rId32"/>
    <p:sldId id="342" r:id="rId33"/>
    <p:sldId id="363" r:id="rId34"/>
    <p:sldId id="364" r:id="rId35"/>
    <p:sldId id="343" r:id="rId36"/>
    <p:sldId id="346" r:id="rId37"/>
    <p:sldId id="347" r:id="rId38"/>
    <p:sldId id="374" r:id="rId39"/>
    <p:sldId id="348" r:id="rId40"/>
    <p:sldId id="365" r:id="rId41"/>
    <p:sldId id="366" r:id="rId42"/>
    <p:sldId id="367" r:id="rId43"/>
    <p:sldId id="350" r:id="rId44"/>
    <p:sldId id="375" r:id="rId45"/>
    <p:sldId id="368" r:id="rId46"/>
    <p:sldId id="370" r:id="rId47"/>
    <p:sldId id="371" r:id="rId48"/>
    <p:sldId id="369" r:id="rId49"/>
    <p:sldId id="372" r:id="rId50"/>
    <p:sldId id="373" r:id="rId51"/>
    <p:sldId id="351" r:id="rId52"/>
    <p:sldId id="385" r:id="rId53"/>
    <p:sldId id="352" r:id="rId54"/>
    <p:sldId id="353" r:id="rId55"/>
    <p:sldId id="354" r:id="rId56"/>
    <p:sldId id="376" r:id="rId57"/>
    <p:sldId id="377" r:id="rId58"/>
    <p:sldId id="378" r:id="rId59"/>
    <p:sldId id="379" r:id="rId60"/>
    <p:sldId id="380" r:id="rId61"/>
    <p:sldId id="355" r:id="rId62"/>
    <p:sldId id="381" r:id="rId63"/>
    <p:sldId id="382" r:id="rId64"/>
    <p:sldId id="383" r:id="rId65"/>
    <p:sldId id="332" r:id="rId66"/>
    <p:sldId id="384" r:id="rId67"/>
    <p:sldId id="279" r:id="rId68"/>
    <p:sldId id="278" r:id="rId69"/>
    <p:sldId id="280" r:id="rId70"/>
    <p:sldId id="281" r:id="rId71"/>
    <p:sldId id="282" r:id="rId72"/>
    <p:sldId id="283" r:id="rId73"/>
    <p:sldId id="284" r:id="rId74"/>
    <p:sldId id="285" r:id="rId75"/>
    <p:sldId id="286" r:id="rId76"/>
    <p:sldId id="287" r:id="rId77"/>
    <p:sldId id="288" r:id="rId78"/>
    <p:sldId id="289" r:id="rId79"/>
    <p:sldId id="290" r:id="rId80"/>
    <p:sldId id="291" r:id="rId81"/>
    <p:sldId id="292" r:id="rId82"/>
    <p:sldId id="293" r:id="rId83"/>
    <p:sldId id="294" r:id="rId84"/>
    <p:sldId id="295" r:id="rId85"/>
    <p:sldId id="296" r:id="rId86"/>
    <p:sldId id="297" r:id="rId87"/>
    <p:sldId id="298" r:id="rId88"/>
    <p:sldId id="299" r:id="rId89"/>
    <p:sldId id="300" r:id="rId90"/>
    <p:sldId id="301" r:id="rId91"/>
    <p:sldId id="302" r:id="rId92"/>
    <p:sldId id="303" r:id="rId93"/>
    <p:sldId id="304" r:id="rId94"/>
    <p:sldId id="305" r:id="rId95"/>
    <p:sldId id="306" r:id="rId96"/>
    <p:sldId id="307" r:id="rId97"/>
    <p:sldId id="308" r:id="rId98"/>
    <p:sldId id="309" r:id="rId99"/>
    <p:sldId id="310" r:id="rId100"/>
    <p:sldId id="311" r:id="rId101"/>
    <p:sldId id="312" r:id="rId102"/>
    <p:sldId id="313" r:id="rId103"/>
    <p:sldId id="314" r:id="rId104"/>
    <p:sldId id="315" r:id="rId105"/>
    <p:sldId id="316" r:id="rId106"/>
    <p:sldId id="317" r:id="rId107"/>
    <p:sldId id="318" r:id="rId108"/>
    <p:sldId id="319" r:id="rId109"/>
    <p:sldId id="320" r:id="rId110"/>
    <p:sldId id="321" r:id="rId111"/>
    <p:sldId id="322" r:id="rId112"/>
    <p:sldId id="323" r:id="rId113"/>
    <p:sldId id="324" r:id="rId114"/>
    <p:sldId id="325" r:id="rId115"/>
    <p:sldId id="326" r:id="rId116"/>
    <p:sldId id="394" r:id="rId117"/>
    <p:sldId id="403" r:id="rId118"/>
    <p:sldId id="404" r:id="rId119"/>
    <p:sldId id="405" r:id="rId120"/>
    <p:sldId id="327" r:id="rId1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9" d="100"/>
          <a:sy n="129" d="100"/>
        </p:scale>
        <p:origin x="-186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printerSettings" Target="printerSettings/printerSettings1.bin"/><Relationship Id="rId123" Type="http://schemas.openxmlformats.org/officeDocument/2006/relationships/presProps" Target="presProps.xml"/><Relationship Id="rId124" Type="http://schemas.openxmlformats.org/officeDocument/2006/relationships/viewProps" Target="viewProps.xml"/><Relationship Id="rId125" Type="http://schemas.openxmlformats.org/officeDocument/2006/relationships/theme" Target="theme/theme1.xml"/><Relationship Id="rId12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6/24/14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smtClean="0"/>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6/24/14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6/24/14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6/24/14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6/24/14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smtClean="0"/>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6/24/14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1F9CA3-105E-4857-9057-6DB6197DA786}" type="datetimeFigureOut">
              <a:rPr lang="en-US" smtClean="0"/>
              <a:t>6/24/14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smtClean="0"/>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B01F9CA3-105E-4857-9057-6DB6197DA786}" type="datetimeFigureOut">
              <a:rPr lang="en-US" smtClean="0"/>
              <a:t>6/24/14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B01F9CA3-105E-4857-9057-6DB6197DA786}" type="datetimeFigureOut">
              <a:rPr lang="en-US" smtClean="0"/>
              <a:t>6/24/14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B01F9CA3-105E-4857-9057-6DB6197DA786}" type="datetimeFigureOut">
              <a:rPr lang="en-US" smtClean="0"/>
              <a:t>6/24/14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1F9CA3-105E-4857-9057-6DB6197DA786}" type="datetimeFigureOut">
              <a:rPr lang="en-US" smtClean="0"/>
              <a:t>6/24/14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6/24/14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B01F9CA3-105E-4857-9057-6DB6197DA786}" type="datetimeFigureOut">
              <a:rPr lang="en-US" smtClean="0"/>
              <a:t>6/24/14</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7F5CE407-6216-4202-80E4-A30DC2F709B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ccure.training/tutorials/Drap&amp;DropHotspot/quiz.html" TargetMode="External"/><Relationship Id="rId3" Type="http://schemas.openxmlformats.org/officeDocument/2006/relationships/hyperlink" Target="http://www.freepracticetests.org/quiz/index.php?page=quiz"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cccure.org/article1631.html"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isc2.org/candidate-information-bulletin.aspx"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isc2.org/candidate-information-bulletin.aspx"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isc2.org/candidate-information-bulletin.aspx"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isc2.org/candidate-information-bulletin.aspx"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AdamOssenford" TargetMode="External"/><Relationship Id="rId4" Type="http://schemas.openxmlformats.org/officeDocument/2006/relationships/hyperlink" Target="http://seckc.org/founding-members/" TargetMode="External"/><Relationship Id="rId1" Type="http://schemas.openxmlformats.org/officeDocument/2006/relationships/slideLayout" Target="../slideLayouts/slideLayout2.xml"/><Relationship Id="rId2" Type="http://schemas.openxmlformats.org/officeDocument/2006/relationships/hyperlink" Target="mailto:AdamOssenford@gmail.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Mean_time_between_failure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cccure.org/forums.html" TargetMode="External"/><Relationship Id="rId4" Type="http://schemas.openxmlformats.org/officeDocument/2006/relationships/hyperlink" Target="http://www.cccure.org/modules.php?name=Forums&amp;file=index&amp;c=2" TargetMode="External"/><Relationship Id="rId5" Type="http://schemas.openxmlformats.org/officeDocument/2006/relationships/hyperlink" Target="http://www.commoncriteriaportal.org/pps/" TargetMode="External"/><Relationship Id="rId6" Type="http://schemas.openxmlformats.org/officeDocument/2006/relationships/hyperlink" Target="http://csrc.nist.gov/publications/PubsSPs.html" TargetMode="External"/><Relationship Id="rId7" Type="http://schemas.openxmlformats.org/officeDocument/2006/relationships/hyperlink" Target="https://www.freepracticetests.org/quiz/index.php?page=quiz" TargetMode="External"/><Relationship Id="rId1" Type="http://schemas.openxmlformats.org/officeDocument/2006/relationships/slideLayout" Target="../slideLayouts/slideLayout2.xml"/><Relationship Id="rId2" Type="http://schemas.openxmlformats.org/officeDocument/2006/relationships/hyperlink" Target="http://www.pearsonvue.com/isc2/"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cccure.org/modules.php?name=News&amp;file=article&amp;sid=1103" TargetMode="External"/><Relationship Id="rId4" Type="http://schemas.openxmlformats.org/officeDocument/2006/relationships/hyperlink" Target="http://kc.issa.org" TargetMode="External"/><Relationship Id="rId1" Type="http://schemas.openxmlformats.org/officeDocument/2006/relationships/slideLayout" Target="../slideLayouts/slideLayout2.xml"/><Relationship Id="rId2" Type="http://schemas.openxmlformats.org/officeDocument/2006/relationships/hyperlink" Target="http://avitria.com/cisspstudyplan.htm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oogle.com/imgres?q=Questions&amp;um=1&amp;hl=en&amp;safe=active&amp;client=firefox-a&amp;sa=N&amp;rls=org.mozilla:en-US:official&amp;biw=722&amp;bih=467&amp;tbm=isch&amp;tbnid=vuOm3449NNyj3M:&amp;imgrefurl=http://psychiatrist-blog.blogspot.com/2011/03/questions-for-clink.html&amp;docid=l-ORjivRvRORrM&amp;w=304&amp;h=320&amp;ei=0HtZTrDjNfHE0AH6ueCfDA&amp;zoom=1&amp;iact=hc&amp;vpx=407&amp;vpy=124&amp;dur=7471&amp;hovh=135&amp;hovw=126&amp;tx=115&amp;ty=91&amp;page=1&amp;tbnh=135&amp;tbnw=126&amp;start=0&amp;ndsp=8&amp;ved=1t:429,r:2,s:0" TargetMode="External"/><Relationship Id="rId3" Type="http://schemas.openxmlformats.org/officeDocument/2006/relationships/image" Target="../media/image2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6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 Id="rId3" Type="http://schemas.openxmlformats.org/officeDocument/2006/relationships/image" Target="../media/image7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openxmlformats.org/officeDocument/2006/relationships/image" Target="../media/image7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77.png"/></Relationships>
</file>

<file path=ppt/slides/_rels/slide94.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oogle.com/imgres?q=Questions&amp;um=1&amp;hl=en&amp;safe=active&amp;client=firefox-a&amp;sa=N&amp;rls=org.mozilla:en-US:official&amp;biw=722&amp;bih=467&amp;tbm=isch&amp;tbnid=vuOm3449NNyj3M:&amp;imgrefurl=http://psychiatrist-blog.blogspot.com/2011/03/questions-for-clink.html&amp;docid=l-ORjivRvRORrM&amp;w=304&amp;h=320&amp;ei=0HtZTrDjNfHE0AH6ueCfDA&amp;zoom=1&amp;iact=hc&amp;vpx=407&amp;vpy=124&amp;dur=7471&amp;hovh=135&amp;hovw=126&amp;tx=115&amp;ty=91&amp;page=1&amp;tbnh=135&amp;tbnw=126&amp;start=0&amp;ndsp=8&amp;ved=1t:429,r:2,s:0" TargetMode="External"/><Relationship Id="rId3" Type="http://schemas.openxmlformats.org/officeDocument/2006/relationships/image" Target="../media/image2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3185" y="1523999"/>
            <a:ext cx="7845778" cy="1724867"/>
          </a:xfrm>
        </p:spPr>
        <p:txBody>
          <a:bodyPr>
            <a:normAutofit fontScale="90000"/>
          </a:bodyPr>
          <a:lstStyle/>
          <a:p>
            <a:r>
              <a:rPr lang="en-US" dirty="0" smtClean="0"/>
              <a:t>CISSP</a:t>
            </a:r>
            <a:br>
              <a:rPr lang="en-US" dirty="0" smtClean="0"/>
            </a:br>
            <a:r>
              <a:rPr lang="en-US" dirty="0" smtClean="0"/>
              <a:t/>
            </a:r>
            <a:br>
              <a:rPr lang="en-US" dirty="0" smtClean="0"/>
            </a:br>
            <a:r>
              <a:rPr lang="en-US" sz="2800" dirty="0" smtClean="0"/>
              <a:t>Operations Security Domain</a:t>
            </a:r>
            <a:endParaRPr lang="en-US" sz="2800" dirty="0"/>
          </a:p>
        </p:txBody>
      </p:sp>
      <p:sp>
        <p:nvSpPr>
          <p:cNvPr id="3" name="Subtitle 2"/>
          <p:cNvSpPr>
            <a:spLocks noGrp="1"/>
          </p:cNvSpPr>
          <p:nvPr>
            <p:ph type="subTitle" idx="1"/>
          </p:nvPr>
        </p:nvSpPr>
        <p:spPr/>
        <p:txBody>
          <a:bodyPr>
            <a:normAutofit lnSpcReduction="10000"/>
          </a:bodyPr>
          <a:lstStyle/>
          <a:p>
            <a:endParaRPr lang="en-US" dirty="0" smtClean="0"/>
          </a:p>
          <a:p>
            <a:r>
              <a:rPr lang="en-US" b="1" dirty="0" smtClean="0"/>
              <a:t>Presented by</a:t>
            </a:r>
          </a:p>
          <a:p>
            <a:r>
              <a:rPr lang="en-US" b="1" dirty="0" smtClean="0"/>
              <a:t>Adam Ossenford</a:t>
            </a:r>
            <a:endParaRPr lang="en-US" b="1" dirty="0"/>
          </a:p>
        </p:txBody>
      </p:sp>
    </p:spTree>
    <p:extLst>
      <p:ext uri="{BB962C8B-B14F-4D97-AF65-F5344CB8AC3E}">
        <p14:creationId xmlns:p14="http://schemas.microsoft.com/office/powerpoint/2010/main" val="19751708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620000" cy="1143000"/>
          </a:xfrm>
        </p:spPr>
        <p:style>
          <a:lnRef idx="3">
            <a:schemeClr val="lt1"/>
          </a:lnRef>
          <a:fillRef idx="1">
            <a:schemeClr val="dk1"/>
          </a:fillRef>
          <a:effectRef idx="1">
            <a:schemeClr val="dk1"/>
          </a:effectRef>
          <a:fontRef idx="minor">
            <a:schemeClr val="lt1"/>
          </a:fontRef>
        </p:style>
        <p:txBody>
          <a:bodyPr>
            <a:normAutofit fontScale="90000"/>
          </a:bodyPr>
          <a:lstStyle/>
          <a:p>
            <a:r>
              <a:rPr lang="en-US" sz="7200" dirty="0" smtClean="0"/>
              <a:t>Exam Preparation</a:t>
            </a:r>
            <a:endParaRPr lang="en-US" sz="7200" dirty="0"/>
          </a:p>
        </p:txBody>
      </p:sp>
      <p:pic>
        <p:nvPicPr>
          <p:cNvPr id="5" name="Picture 4"/>
          <p:cNvPicPr>
            <a:picLocks noChangeAspect="1"/>
          </p:cNvPicPr>
          <p:nvPr/>
        </p:nvPicPr>
        <p:blipFill>
          <a:blip r:embed="rId2"/>
          <a:stretch>
            <a:fillRect/>
          </a:stretch>
        </p:blipFill>
        <p:spPr>
          <a:xfrm>
            <a:off x="3581400" y="3352800"/>
            <a:ext cx="2101774" cy="2590800"/>
          </a:xfrm>
          <a:prstGeom prst="rect">
            <a:avLst/>
          </a:prstGeom>
        </p:spPr>
      </p:pic>
      <p:pic>
        <p:nvPicPr>
          <p:cNvPr id="6" name="Picture 5"/>
          <p:cNvPicPr>
            <a:picLocks noChangeAspect="1"/>
          </p:cNvPicPr>
          <p:nvPr/>
        </p:nvPicPr>
        <p:blipFill>
          <a:blip r:embed="rId3"/>
          <a:stretch>
            <a:fillRect/>
          </a:stretch>
        </p:blipFill>
        <p:spPr>
          <a:xfrm>
            <a:off x="685800" y="2286000"/>
            <a:ext cx="2567100" cy="3657600"/>
          </a:xfrm>
          <a:prstGeom prst="rect">
            <a:avLst/>
          </a:prstGeom>
        </p:spPr>
      </p:pic>
      <p:pic>
        <p:nvPicPr>
          <p:cNvPr id="7" name="Picture 6"/>
          <p:cNvPicPr>
            <a:picLocks noChangeAspect="1"/>
          </p:cNvPicPr>
          <p:nvPr/>
        </p:nvPicPr>
        <p:blipFill>
          <a:blip r:embed="rId4"/>
          <a:stretch>
            <a:fillRect/>
          </a:stretch>
        </p:blipFill>
        <p:spPr>
          <a:xfrm>
            <a:off x="3505200" y="2286000"/>
            <a:ext cx="4559300" cy="762000"/>
          </a:xfrm>
          <a:prstGeom prst="rect">
            <a:avLst/>
          </a:prstGeom>
        </p:spPr>
      </p:pic>
      <p:pic>
        <p:nvPicPr>
          <p:cNvPr id="8" name="Picture 7"/>
          <p:cNvPicPr>
            <a:picLocks noChangeAspect="1"/>
          </p:cNvPicPr>
          <p:nvPr/>
        </p:nvPicPr>
        <p:blipFill>
          <a:blip r:embed="rId5"/>
          <a:stretch>
            <a:fillRect/>
          </a:stretch>
        </p:blipFill>
        <p:spPr>
          <a:xfrm>
            <a:off x="533400" y="1447800"/>
            <a:ext cx="838200" cy="838200"/>
          </a:xfrm>
          <a:prstGeom prst="rect">
            <a:avLst/>
          </a:prstGeom>
        </p:spPr>
      </p:pic>
      <p:pic>
        <p:nvPicPr>
          <p:cNvPr id="10" name="Picture 9"/>
          <p:cNvPicPr>
            <a:picLocks noChangeAspect="1"/>
          </p:cNvPicPr>
          <p:nvPr/>
        </p:nvPicPr>
        <p:blipFill>
          <a:blip r:embed="rId6"/>
          <a:stretch>
            <a:fillRect/>
          </a:stretch>
        </p:blipFill>
        <p:spPr>
          <a:xfrm>
            <a:off x="6096000" y="3352800"/>
            <a:ext cx="1600200" cy="2533650"/>
          </a:xfrm>
          <a:prstGeom prst="rect">
            <a:avLst/>
          </a:prstGeom>
        </p:spPr>
      </p:pic>
      <p:sp>
        <p:nvSpPr>
          <p:cNvPr id="3" name="TextBox 2"/>
          <p:cNvSpPr txBox="1"/>
          <p:nvPr/>
        </p:nvSpPr>
        <p:spPr>
          <a:xfrm>
            <a:off x="2652889" y="1504244"/>
            <a:ext cx="5771444" cy="369332"/>
          </a:xfrm>
          <a:prstGeom prst="rect">
            <a:avLst/>
          </a:prstGeom>
          <a:noFill/>
        </p:spPr>
        <p:txBody>
          <a:bodyPr wrap="square" rtlCol="0">
            <a:spAutoFit/>
          </a:bodyPr>
          <a:lstStyle/>
          <a:p>
            <a:r>
              <a:rPr lang="en-US" dirty="0" smtClean="0"/>
              <a:t>Useful Study Materials</a:t>
            </a:r>
            <a:endParaRPr lang="en-US" dirty="0"/>
          </a:p>
        </p:txBody>
      </p:sp>
    </p:spTree>
    <p:extLst>
      <p:ext uri="{BB962C8B-B14F-4D97-AF65-F5344CB8AC3E}">
        <p14:creationId xmlns:p14="http://schemas.microsoft.com/office/powerpoint/2010/main" val="1164246892"/>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u="sng" dirty="0" smtClean="0"/>
              <a:t>Question 5</a:t>
            </a:r>
            <a:r>
              <a:rPr lang="en-US" sz="2000" dirty="0" smtClean="0"/>
              <a:t/>
            </a:r>
            <a:br>
              <a:rPr lang="en-US" sz="2000" dirty="0" smtClean="0"/>
            </a:br>
            <a:r>
              <a:rPr lang="en-US" sz="2000" dirty="0" smtClean="0"/>
              <a:t>In order to ensure constant redundancy and fault-tolerance, which of the following type of spare is recommended?</a:t>
            </a:r>
            <a:endParaRPr lang="en-US" sz="2000" dirty="0"/>
          </a:p>
        </p:txBody>
      </p:sp>
      <p:sp>
        <p:nvSpPr>
          <p:cNvPr id="3" name="Content Placeholder 2"/>
          <p:cNvSpPr>
            <a:spLocks noGrp="1"/>
          </p:cNvSpPr>
          <p:nvPr>
            <p:ph idx="1"/>
          </p:nvPr>
        </p:nvSpPr>
        <p:spPr>
          <a:xfrm>
            <a:off x="457200" y="1600201"/>
            <a:ext cx="8229600" cy="2438400"/>
          </a:xfrm>
        </p:spPr>
        <p:txBody>
          <a:bodyPr>
            <a:normAutofit/>
          </a:bodyPr>
          <a:lstStyle/>
          <a:p>
            <a:pPr marL="0" indent="0">
              <a:buNone/>
            </a:pPr>
            <a:r>
              <a:rPr lang="en-US" dirty="0" smtClean="0"/>
              <a:t>A.	</a:t>
            </a:r>
            <a:r>
              <a:rPr lang="en-US" sz="2000" dirty="0" smtClean="0"/>
              <a:t>Cold spare</a:t>
            </a:r>
            <a:endParaRPr lang="en-US" dirty="0" smtClean="0"/>
          </a:p>
          <a:p>
            <a:pPr marL="0" indent="0">
              <a:buNone/>
            </a:pPr>
            <a:r>
              <a:rPr lang="en-US" dirty="0" smtClean="0"/>
              <a:t>B.	</a:t>
            </a:r>
            <a:r>
              <a:rPr lang="en-US" sz="2000" dirty="0" smtClean="0"/>
              <a:t>Warm spare</a:t>
            </a:r>
            <a:endParaRPr lang="en-US" dirty="0" smtClean="0"/>
          </a:p>
          <a:p>
            <a:pPr marL="0" indent="0">
              <a:buNone/>
            </a:pPr>
            <a:r>
              <a:rPr lang="en-US" dirty="0" smtClean="0"/>
              <a:t>C.	</a:t>
            </a:r>
            <a:r>
              <a:rPr lang="en-US" sz="2000" dirty="0" smtClean="0"/>
              <a:t>Hot spare</a:t>
            </a:r>
            <a:r>
              <a:rPr lang="en-US" dirty="0" smtClean="0"/>
              <a:t>	</a:t>
            </a:r>
          </a:p>
          <a:p>
            <a:pPr marL="0" indent="0">
              <a:buNone/>
            </a:pPr>
            <a:r>
              <a:rPr lang="en-US" dirty="0" smtClean="0"/>
              <a:t>D.	</a:t>
            </a:r>
            <a:r>
              <a:rPr lang="en-US" sz="2000" dirty="0" smtClean="0"/>
              <a:t>Archives</a:t>
            </a:r>
            <a:endParaRPr lang="en-US" dirty="0" smtClean="0"/>
          </a:p>
          <a:p>
            <a:pPr marL="0" indent="0">
              <a:buNone/>
            </a:pPr>
            <a:endParaRPr lang="en-US" dirty="0"/>
          </a:p>
        </p:txBody>
      </p:sp>
      <p:sp>
        <p:nvSpPr>
          <p:cNvPr id="4" name="TextBox 3"/>
          <p:cNvSpPr txBox="1"/>
          <p:nvPr/>
        </p:nvSpPr>
        <p:spPr>
          <a:xfrm>
            <a:off x="533400" y="4343400"/>
            <a:ext cx="8001000" cy="1754327"/>
          </a:xfrm>
          <a:prstGeom prst="rect">
            <a:avLst/>
          </a:prstGeom>
          <a:noFill/>
        </p:spPr>
        <p:txBody>
          <a:bodyPr wrap="square" rtlCol="0">
            <a:spAutoFit/>
          </a:bodyPr>
          <a:lstStyle/>
          <a:p>
            <a:r>
              <a:rPr lang="en-US" sz="2400" b="1" u="sng" dirty="0" smtClean="0"/>
              <a:t>Question 5 Answer</a:t>
            </a:r>
          </a:p>
          <a:p>
            <a:r>
              <a:rPr lang="en-US" sz="1400" b="1" i="1" dirty="0" smtClean="0"/>
              <a:t>Correct answer is C.  </a:t>
            </a:r>
            <a:r>
              <a:rPr lang="en-US" sz="1400" i="1" dirty="0" smtClean="0"/>
              <a:t>A cold spare is a spare component that is not powered up but is a duplicate of the primary component that can be inserted into the system if needed.  Warm spares are those that are already inserted in the system but do not receive power unless they are required.  Hot spares stay powered on and waiting to be called upon as needed.  Archives are data backups stored for historical purposes.  To ensure constant redundancy and fault-tolerance, hot spare is the best option.      </a:t>
            </a:r>
            <a:endParaRPr lang="en-US" sz="2400" u="sng" dirty="0"/>
          </a:p>
        </p:txBody>
      </p:sp>
    </p:spTree>
    <p:extLst>
      <p:ext uri="{BB962C8B-B14F-4D97-AF65-F5344CB8AC3E}">
        <p14:creationId xmlns:p14="http://schemas.microsoft.com/office/powerpoint/2010/main" val="7300296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u="sng" dirty="0" smtClean="0"/>
              <a:t>Question 6</a:t>
            </a:r>
            <a:r>
              <a:rPr lang="en-US" sz="2000" dirty="0" smtClean="0"/>
              <a:t/>
            </a:r>
            <a:br>
              <a:rPr lang="en-US" sz="2000" dirty="0" smtClean="0"/>
            </a:br>
            <a:r>
              <a:rPr lang="en-US" sz="2000" dirty="0" smtClean="0"/>
              <a:t>If speed is preferred over resilience, which of the following RAID configurations is the most suited?</a:t>
            </a:r>
            <a:endParaRPr lang="en-US" sz="2000" dirty="0"/>
          </a:p>
        </p:txBody>
      </p:sp>
      <p:sp>
        <p:nvSpPr>
          <p:cNvPr id="3" name="Content Placeholder 2"/>
          <p:cNvSpPr>
            <a:spLocks noGrp="1"/>
          </p:cNvSpPr>
          <p:nvPr>
            <p:ph idx="1"/>
          </p:nvPr>
        </p:nvSpPr>
        <p:spPr>
          <a:xfrm>
            <a:off x="457200" y="1600201"/>
            <a:ext cx="8229600" cy="2438400"/>
          </a:xfrm>
        </p:spPr>
        <p:txBody>
          <a:bodyPr>
            <a:normAutofit/>
          </a:bodyPr>
          <a:lstStyle/>
          <a:p>
            <a:pPr marL="0" indent="0">
              <a:buNone/>
            </a:pPr>
            <a:r>
              <a:rPr lang="en-US" dirty="0" smtClean="0"/>
              <a:t>A.	</a:t>
            </a:r>
            <a:r>
              <a:rPr lang="en-US" sz="2000" dirty="0" smtClean="0"/>
              <a:t>RAID 0</a:t>
            </a:r>
            <a:endParaRPr lang="en-US" dirty="0" smtClean="0"/>
          </a:p>
          <a:p>
            <a:pPr marL="0" indent="0">
              <a:buNone/>
            </a:pPr>
            <a:r>
              <a:rPr lang="en-US" dirty="0" smtClean="0"/>
              <a:t>B.	</a:t>
            </a:r>
            <a:r>
              <a:rPr lang="en-US" sz="2000" dirty="0" smtClean="0"/>
              <a:t>RAID 1</a:t>
            </a:r>
            <a:endParaRPr lang="en-US" dirty="0" smtClean="0"/>
          </a:p>
          <a:p>
            <a:pPr marL="0" indent="0">
              <a:buNone/>
            </a:pPr>
            <a:r>
              <a:rPr lang="en-US" dirty="0" smtClean="0"/>
              <a:t>C.	</a:t>
            </a:r>
            <a:r>
              <a:rPr lang="en-US" sz="2000" dirty="0" smtClean="0"/>
              <a:t>RAID 5</a:t>
            </a:r>
            <a:r>
              <a:rPr lang="en-US" dirty="0" smtClean="0"/>
              <a:t>	</a:t>
            </a:r>
          </a:p>
          <a:p>
            <a:pPr marL="0" indent="0">
              <a:buNone/>
            </a:pPr>
            <a:r>
              <a:rPr lang="en-US" dirty="0" smtClean="0"/>
              <a:t>D.	</a:t>
            </a:r>
            <a:r>
              <a:rPr lang="en-US" sz="2000" dirty="0" smtClean="0"/>
              <a:t>RAID 10</a:t>
            </a:r>
            <a:endParaRPr lang="en-US" dirty="0" smtClean="0"/>
          </a:p>
          <a:p>
            <a:pPr marL="0" indent="0">
              <a:buNone/>
            </a:pPr>
            <a:endParaRPr lang="en-US" dirty="0"/>
          </a:p>
        </p:txBody>
      </p:sp>
      <p:sp>
        <p:nvSpPr>
          <p:cNvPr id="4" name="TextBox 3"/>
          <p:cNvSpPr txBox="1"/>
          <p:nvPr/>
        </p:nvSpPr>
        <p:spPr>
          <a:xfrm>
            <a:off x="533400" y="4343400"/>
            <a:ext cx="8001000" cy="1754326"/>
          </a:xfrm>
          <a:prstGeom prst="rect">
            <a:avLst/>
          </a:prstGeom>
          <a:noFill/>
        </p:spPr>
        <p:txBody>
          <a:bodyPr wrap="square" rtlCol="0">
            <a:spAutoFit/>
          </a:bodyPr>
          <a:lstStyle/>
          <a:p>
            <a:r>
              <a:rPr lang="en-US" sz="2400" b="1" u="sng" dirty="0" smtClean="0"/>
              <a:t>Question 6 Answer</a:t>
            </a:r>
          </a:p>
          <a:p>
            <a:r>
              <a:rPr lang="en-US" sz="1400" b="1" i="1" dirty="0" smtClean="0"/>
              <a:t>Correct answer is A.  </a:t>
            </a:r>
            <a:r>
              <a:rPr lang="en-US" sz="1400" i="1" dirty="0" smtClean="0"/>
              <a:t>In a RAID 0 configuration, files are written in stripes across multiple disks without the use of parity information.  This technique allows for fast reading and writing to disk since all of the disks can typically be accessed in parallel.  However, without the parity information, it is </a:t>
            </a:r>
            <a:r>
              <a:rPr lang="en-US" sz="1400" b="1" i="1" dirty="0" smtClean="0"/>
              <a:t>not </a:t>
            </a:r>
            <a:r>
              <a:rPr lang="en-US" sz="1400" i="1" dirty="0" smtClean="0"/>
              <a:t>possible to recover from a hard drive failure.  This technique does not provide redundancy and should not be used for systems with high availability requirements.  It is important that you are familiar with all of the RAID configurations and when to use which configuration.      </a:t>
            </a:r>
            <a:endParaRPr lang="en-US" sz="2400" u="sng" dirty="0"/>
          </a:p>
        </p:txBody>
      </p:sp>
    </p:spTree>
    <p:extLst>
      <p:ext uri="{BB962C8B-B14F-4D97-AF65-F5344CB8AC3E}">
        <p14:creationId xmlns:p14="http://schemas.microsoft.com/office/powerpoint/2010/main" val="31758298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2400" b="1" u="sng" dirty="0" smtClean="0"/>
              <a:t>Question 7</a:t>
            </a:r>
            <a:r>
              <a:rPr lang="en-US" sz="2000" dirty="0" smtClean="0"/>
              <a:t/>
            </a:r>
            <a:br>
              <a:rPr lang="en-US" sz="2000" dirty="0" smtClean="0"/>
            </a:br>
            <a:r>
              <a:rPr lang="en-US" sz="2000" dirty="0" smtClean="0"/>
              <a:t>Updating records in multiple locations or copying an entire database on to a remote location as a means to ensure the appropriate levels of fault-tolerance and redundancy is known as……</a:t>
            </a:r>
            <a:endParaRPr lang="en-US" sz="2000" dirty="0"/>
          </a:p>
        </p:txBody>
      </p:sp>
      <p:sp>
        <p:nvSpPr>
          <p:cNvPr id="3" name="Content Placeholder 2"/>
          <p:cNvSpPr>
            <a:spLocks noGrp="1"/>
          </p:cNvSpPr>
          <p:nvPr>
            <p:ph idx="1"/>
          </p:nvPr>
        </p:nvSpPr>
        <p:spPr>
          <a:xfrm>
            <a:off x="457200" y="1600201"/>
            <a:ext cx="8229600" cy="2438400"/>
          </a:xfrm>
        </p:spPr>
        <p:txBody>
          <a:bodyPr>
            <a:normAutofit/>
          </a:bodyPr>
          <a:lstStyle/>
          <a:p>
            <a:pPr marL="0" indent="0">
              <a:buNone/>
            </a:pPr>
            <a:r>
              <a:rPr lang="en-US" dirty="0" smtClean="0"/>
              <a:t>A.	</a:t>
            </a:r>
            <a:r>
              <a:rPr lang="en-US" sz="2000" dirty="0" smtClean="0"/>
              <a:t>Data mirroring</a:t>
            </a:r>
            <a:endParaRPr lang="en-US" dirty="0" smtClean="0"/>
          </a:p>
          <a:p>
            <a:pPr marL="0" indent="0">
              <a:buNone/>
            </a:pPr>
            <a:r>
              <a:rPr lang="en-US" dirty="0" smtClean="0"/>
              <a:t>B.	</a:t>
            </a:r>
            <a:r>
              <a:rPr lang="en-US" sz="2000" dirty="0" smtClean="0"/>
              <a:t>Database Shadowing</a:t>
            </a:r>
            <a:endParaRPr lang="en-US" dirty="0" smtClean="0"/>
          </a:p>
          <a:p>
            <a:pPr marL="0" indent="0">
              <a:buNone/>
            </a:pPr>
            <a:r>
              <a:rPr lang="en-US" dirty="0" smtClean="0"/>
              <a:t>C.	</a:t>
            </a:r>
            <a:r>
              <a:rPr lang="en-US" sz="2000" dirty="0" smtClean="0"/>
              <a:t>Backup</a:t>
            </a:r>
            <a:r>
              <a:rPr lang="en-US" dirty="0" smtClean="0"/>
              <a:t>	</a:t>
            </a:r>
          </a:p>
          <a:p>
            <a:pPr marL="0" indent="0">
              <a:buNone/>
            </a:pPr>
            <a:r>
              <a:rPr lang="en-US" dirty="0" smtClean="0"/>
              <a:t>D.	</a:t>
            </a:r>
            <a:r>
              <a:rPr lang="en-US" sz="2000" dirty="0" smtClean="0"/>
              <a:t>Archiving</a:t>
            </a:r>
            <a:endParaRPr lang="en-US" dirty="0" smtClean="0"/>
          </a:p>
          <a:p>
            <a:pPr marL="0" indent="0">
              <a:buNone/>
            </a:pPr>
            <a:endParaRPr lang="en-US" dirty="0"/>
          </a:p>
        </p:txBody>
      </p:sp>
      <p:sp>
        <p:nvSpPr>
          <p:cNvPr id="4" name="TextBox 3"/>
          <p:cNvSpPr txBox="1"/>
          <p:nvPr/>
        </p:nvSpPr>
        <p:spPr>
          <a:xfrm>
            <a:off x="533400" y="4343400"/>
            <a:ext cx="8001000" cy="1754327"/>
          </a:xfrm>
          <a:prstGeom prst="rect">
            <a:avLst/>
          </a:prstGeom>
          <a:noFill/>
        </p:spPr>
        <p:txBody>
          <a:bodyPr wrap="square" rtlCol="0">
            <a:spAutoFit/>
          </a:bodyPr>
          <a:lstStyle/>
          <a:p>
            <a:r>
              <a:rPr lang="en-US" sz="2400" b="1" u="sng" dirty="0" smtClean="0"/>
              <a:t>Question </a:t>
            </a:r>
            <a:r>
              <a:rPr lang="en-US" sz="2400" b="1" u="sng" dirty="0"/>
              <a:t>7</a:t>
            </a:r>
            <a:r>
              <a:rPr lang="en-US" sz="2400" b="1" u="sng" dirty="0" smtClean="0"/>
              <a:t> Answer</a:t>
            </a:r>
          </a:p>
          <a:p>
            <a:r>
              <a:rPr lang="en-US" sz="1400" b="1" i="1" dirty="0" smtClean="0"/>
              <a:t>Correct answer is </a:t>
            </a:r>
            <a:r>
              <a:rPr lang="en-US" sz="1400" b="1" i="1" dirty="0"/>
              <a:t>B</a:t>
            </a:r>
            <a:r>
              <a:rPr lang="en-US" sz="1400" b="1" i="1" dirty="0" smtClean="0"/>
              <a:t>.  </a:t>
            </a:r>
            <a:r>
              <a:rPr lang="en-US" sz="1400" i="1" dirty="0" smtClean="0"/>
              <a:t>Data mirroring is a RAID technique that duplicates all disk writes from one disk to another to create two identical drives.  Database shadowing is the technique in which updates are shadowed in multiple locations, It is like copying the entire database on to a remote location.  Backups are to be conducted on a regular basis and are useful in recovering information or a system in the event of a disaster.  Archiving is the storage of data that is not in continual use for historical purposes.      </a:t>
            </a:r>
            <a:endParaRPr lang="en-US" sz="2400" u="sng" dirty="0"/>
          </a:p>
        </p:txBody>
      </p:sp>
    </p:spTree>
    <p:extLst>
      <p:ext uri="{BB962C8B-B14F-4D97-AF65-F5344CB8AC3E}">
        <p14:creationId xmlns:p14="http://schemas.microsoft.com/office/powerpoint/2010/main" val="7891535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2400" b="1" u="sng" dirty="0" smtClean="0"/>
              <a:t>Question 8</a:t>
            </a:r>
            <a:r>
              <a:rPr lang="en-US" sz="2000" dirty="0" smtClean="0"/>
              <a:t/>
            </a:r>
            <a:br>
              <a:rPr lang="en-US" sz="2000" dirty="0" smtClean="0"/>
            </a:br>
            <a:r>
              <a:rPr lang="en-US" sz="2000" dirty="0" smtClean="0"/>
              <a:t>When the backup window is not long enough to backup all of the data and the restoration of backup must be as fast as possible.  Which of the following type of  high-availability backup strategy is recommended?</a:t>
            </a:r>
            <a:endParaRPr lang="en-US" sz="2000" dirty="0"/>
          </a:p>
        </p:txBody>
      </p:sp>
      <p:sp>
        <p:nvSpPr>
          <p:cNvPr id="3" name="Content Placeholder 2"/>
          <p:cNvSpPr>
            <a:spLocks noGrp="1"/>
          </p:cNvSpPr>
          <p:nvPr>
            <p:ph idx="1"/>
          </p:nvPr>
        </p:nvSpPr>
        <p:spPr>
          <a:xfrm>
            <a:off x="457200" y="1600201"/>
            <a:ext cx="8229600" cy="2438400"/>
          </a:xfrm>
        </p:spPr>
        <p:txBody>
          <a:bodyPr>
            <a:normAutofit fontScale="92500" lnSpcReduction="10000"/>
          </a:bodyPr>
          <a:lstStyle/>
          <a:p>
            <a:pPr marL="0" indent="0">
              <a:buNone/>
            </a:pPr>
            <a:r>
              <a:rPr lang="en-US" dirty="0" smtClean="0"/>
              <a:t>A.	</a:t>
            </a:r>
            <a:r>
              <a:rPr lang="en-US" sz="2000" dirty="0" smtClean="0"/>
              <a:t>Full</a:t>
            </a:r>
            <a:endParaRPr lang="en-US" dirty="0" smtClean="0"/>
          </a:p>
          <a:p>
            <a:pPr marL="0" indent="0">
              <a:buNone/>
            </a:pPr>
            <a:r>
              <a:rPr lang="en-US" dirty="0" smtClean="0"/>
              <a:t>B.	</a:t>
            </a:r>
            <a:r>
              <a:rPr lang="en-US" sz="2000" dirty="0" smtClean="0"/>
              <a:t>Incremental</a:t>
            </a:r>
            <a:endParaRPr lang="en-US" dirty="0" smtClean="0"/>
          </a:p>
          <a:p>
            <a:pPr marL="0" indent="0">
              <a:buNone/>
            </a:pPr>
            <a:r>
              <a:rPr lang="en-US" dirty="0" smtClean="0"/>
              <a:t>C.	</a:t>
            </a:r>
            <a:r>
              <a:rPr lang="en-US" sz="2000" dirty="0" smtClean="0"/>
              <a:t>Differential</a:t>
            </a:r>
            <a:r>
              <a:rPr lang="en-US" dirty="0" smtClean="0"/>
              <a:t>	</a:t>
            </a:r>
          </a:p>
          <a:p>
            <a:pPr marL="0" indent="0">
              <a:buNone/>
            </a:pPr>
            <a:r>
              <a:rPr lang="en-US" dirty="0" smtClean="0"/>
              <a:t>D.	</a:t>
            </a:r>
            <a:r>
              <a:rPr lang="en-US" sz="2000" dirty="0" smtClean="0"/>
              <a:t>Increase the backup window so a full backup can be performed</a:t>
            </a:r>
            <a:endParaRPr lang="en-US" dirty="0" smtClean="0"/>
          </a:p>
          <a:p>
            <a:pPr marL="0" indent="0">
              <a:buNone/>
            </a:pPr>
            <a:endParaRPr lang="en-US" dirty="0"/>
          </a:p>
        </p:txBody>
      </p:sp>
      <p:sp>
        <p:nvSpPr>
          <p:cNvPr id="4" name="TextBox 3"/>
          <p:cNvSpPr txBox="1"/>
          <p:nvPr/>
        </p:nvSpPr>
        <p:spPr>
          <a:xfrm>
            <a:off x="533400" y="4054908"/>
            <a:ext cx="8001000" cy="2616101"/>
          </a:xfrm>
          <a:prstGeom prst="rect">
            <a:avLst/>
          </a:prstGeom>
          <a:noFill/>
        </p:spPr>
        <p:txBody>
          <a:bodyPr wrap="square" rtlCol="0">
            <a:spAutoFit/>
          </a:bodyPr>
          <a:lstStyle/>
          <a:p>
            <a:r>
              <a:rPr lang="en-US" sz="2400" b="1" u="sng" dirty="0" smtClean="0"/>
              <a:t>Question 8 Answer</a:t>
            </a:r>
          </a:p>
          <a:p>
            <a:r>
              <a:rPr lang="en-US" sz="1400" b="1" i="1" dirty="0" smtClean="0"/>
              <a:t>Correct answer is C.  </a:t>
            </a:r>
            <a:r>
              <a:rPr lang="en-US" sz="1400" i="1" dirty="0" smtClean="0"/>
              <a:t>Full backup would not be possible since the backup window is not long enough for all the data to be backed up.  Additionally, it is less likely that the backup window can be increased to allow for a full backup, which is both time consuming and costly from a storage perspective.  In an incremental backup, only the files that changed since the last backup will be backed up.  In a differential backup, only the files that changed since the last full backup will be backed up.  In general, differentials require more space than incremental backups while incremental backups are faster to perform.  On the other hand, restoring data from incremental backups requires more time than differential backups.  To restore from incremental backups, the last full backup and all of the incremental backups performed are combined.  In contrast, restoring from a differential backup requires only the last full backup and the latest differential.   </a:t>
            </a:r>
            <a:endParaRPr lang="en-US" sz="2400" u="sng" dirty="0"/>
          </a:p>
        </p:txBody>
      </p:sp>
    </p:spTree>
    <p:extLst>
      <p:ext uri="{BB962C8B-B14F-4D97-AF65-F5344CB8AC3E}">
        <p14:creationId xmlns:p14="http://schemas.microsoft.com/office/powerpoint/2010/main" val="5627884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555827"/>
            <a:ext cx="8042276" cy="1336956"/>
          </a:xfrm>
        </p:spPr>
        <p:txBody>
          <a:bodyPr>
            <a:normAutofit fontScale="90000"/>
          </a:bodyPr>
          <a:lstStyle/>
          <a:p>
            <a:pPr algn="l"/>
            <a:r>
              <a:rPr lang="en-US" sz="2400" b="1" u="sng" dirty="0" smtClean="0"/>
              <a:t>Question 9</a:t>
            </a:r>
            <a:r>
              <a:rPr lang="en-US" sz="2000" dirty="0" smtClean="0"/>
              <a:t/>
            </a:r>
            <a:br>
              <a:rPr lang="en-US" sz="2000" dirty="0" smtClean="0"/>
            </a:br>
            <a:r>
              <a:rPr lang="en-US" sz="2000" dirty="0" smtClean="0"/>
              <a:t>When you approach a restricted facility, you are requested for identification and verified against a pre-approved list by the guard at the front gate before being let in.  This is an example of checking for the principle of?</a:t>
            </a:r>
            <a:endParaRPr lang="en-US" sz="2000" dirty="0"/>
          </a:p>
        </p:txBody>
      </p:sp>
      <p:sp>
        <p:nvSpPr>
          <p:cNvPr id="3" name="Content Placeholder 2"/>
          <p:cNvSpPr>
            <a:spLocks noGrp="1"/>
          </p:cNvSpPr>
          <p:nvPr>
            <p:ph idx="1"/>
          </p:nvPr>
        </p:nvSpPr>
        <p:spPr>
          <a:xfrm>
            <a:off x="681306" y="2026401"/>
            <a:ext cx="8229600" cy="2438400"/>
          </a:xfrm>
        </p:spPr>
        <p:txBody>
          <a:bodyPr>
            <a:normAutofit/>
          </a:bodyPr>
          <a:lstStyle/>
          <a:p>
            <a:pPr marL="0" indent="0">
              <a:buNone/>
            </a:pPr>
            <a:r>
              <a:rPr lang="en-US" dirty="0" smtClean="0"/>
              <a:t>A.	</a:t>
            </a:r>
            <a:r>
              <a:rPr lang="en-US" sz="2000" dirty="0" smtClean="0"/>
              <a:t>Least privilege</a:t>
            </a:r>
            <a:endParaRPr lang="en-US" dirty="0" smtClean="0"/>
          </a:p>
          <a:p>
            <a:pPr marL="0" indent="0">
              <a:buNone/>
            </a:pPr>
            <a:r>
              <a:rPr lang="en-US" dirty="0" smtClean="0"/>
              <a:t>B.	</a:t>
            </a:r>
            <a:r>
              <a:rPr lang="en-US" sz="2000" dirty="0" smtClean="0"/>
              <a:t>Separation of duties</a:t>
            </a:r>
            <a:endParaRPr lang="en-US" dirty="0" smtClean="0"/>
          </a:p>
          <a:p>
            <a:pPr marL="0" indent="0">
              <a:buNone/>
            </a:pPr>
            <a:r>
              <a:rPr lang="en-US" dirty="0" smtClean="0"/>
              <a:t>C.	</a:t>
            </a:r>
            <a:r>
              <a:rPr lang="en-US" sz="2000" dirty="0" smtClean="0"/>
              <a:t>Fail-safe</a:t>
            </a:r>
            <a:endParaRPr lang="en-US" dirty="0" smtClean="0"/>
          </a:p>
          <a:p>
            <a:pPr marL="0" indent="0">
              <a:buNone/>
            </a:pPr>
            <a:r>
              <a:rPr lang="en-US" dirty="0" smtClean="0"/>
              <a:t>D.	</a:t>
            </a:r>
            <a:r>
              <a:rPr lang="en-US" sz="2000" dirty="0" smtClean="0"/>
              <a:t>Psychological acceptability</a:t>
            </a:r>
            <a:endParaRPr lang="en-US" dirty="0" smtClean="0"/>
          </a:p>
          <a:p>
            <a:pPr marL="0" indent="0">
              <a:buNone/>
            </a:pPr>
            <a:endParaRPr lang="en-US" dirty="0"/>
          </a:p>
        </p:txBody>
      </p:sp>
      <p:sp>
        <p:nvSpPr>
          <p:cNvPr id="4" name="TextBox 3"/>
          <p:cNvSpPr txBox="1"/>
          <p:nvPr/>
        </p:nvSpPr>
        <p:spPr>
          <a:xfrm>
            <a:off x="590551" y="4595541"/>
            <a:ext cx="8001000" cy="1538883"/>
          </a:xfrm>
          <a:prstGeom prst="rect">
            <a:avLst/>
          </a:prstGeom>
          <a:noFill/>
        </p:spPr>
        <p:txBody>
          <a:bodyPr wrap="square" rtlCol="0">
            <a:spAutoFit/>
          </a:bodyPr>
          <a:lstStyle/>
          <a:p>
            <a:r>
              <a:rPr lang="en-US" sz="2400" b="1" u="sng" dirty="0" smtClean="0"/>
              <a:t>Question </a:t>
            </a:r>
            <a:r>
              <a:rPr lang="en-US" sz="2400" b="1" u="sng" dirty="0"/>
              <a:t>9</a:t>
            </a:r>
            <a:r>
              <a:rPr lang="en-US" sz="2400" b="1" u="sng" dirty="0" smtClean="0"/>
              <a:t> Answer</a:t>
            </a:r>
          </a:p>
          <a:p>
            <a:r>
              <a:rPr lang="en-US" sz="1400" b="1" i="1" dirty="0" smtClean="0"/>
              <a:t>Correct answer is </a:t>
            </a:r>
            <a:r>
              <a:rPr lang="en-US" sz="1400" b="1" i="1" dirty="0"/>
              <a:t>A</a:t>
            </a:r>
            <a:r>
              <a:rPr lang="en-US" sz="1400" b="1" i="1" dirty="0" smtClean="0"/>
              <a:t>. </a:t>
            </a:r>
            <a:r>
              <a:rPr lang="en-US" sz="1400" i="1" dirty="0" smtClean="0"/>
              <a:t>Access to facilities should be limited to named individuals with a requirement for physical access following the principle of least privilege.  Individuals who do not require frequent physical access to physical systems should not receive access to the facility.  If occasional access is required, then temporary access should be granted and revoked when it is no longer required.  It is recommended that you are familiar with the other principles mentioned.                        </a:t>
            </a:r>
            <a:endParaRPr lang="en-US" sz="2400" u="sng" dirty="0"/>
          </a:p>
        </p:txBody>
      </p:sp>
    </p:spTree>
    <p:extLst>
      <p:ext uri="{BB962C8B-B14F-4D97-AF65-F5344CB8AC3E}">
        <p14:creationId xmlns:p14="http://schemas.microsoft.com/office/powerpoint/2010/main" val="34015301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u="sng" dirty="0" smtClean="0"/>
              <a:t>Question 10</a:t>
            </a:r>
            <a:r>
              <a:rPr lang="en-US" sz="2000" dirty="0" smtClean="0"/>
              <a:t/>
            </a:r>
            <a:br>
              <a:rPr lang="en-US" sz="2000" dirty="0" smtClean="0"/>
            </a:br>
            <a:r>
              <a:rPr lang="en-US" sz="2000" dirty="0" smtClean="0"/>
              <a:t>The major benefit of information classification is to …….</a:t>
            </a:r>
            <a:endParaRPr lang="en-US" sz="2000" dirty="0"/>
          </a:p>
        </p:txBody>
      </p:sp>
      <p:sp>
        <p:nvSpPr>
          <p:cNvPr id="3" name="Content Placeholder 2"/>
          <p:cNvSpPr>
            <a:spLocks noGrp="1"/>
          </p:cNvSpPr>
          <p:nvPr>
            <p:ph idx="1"/>
          </p:nvPr>
        </p:nvSpPr>
        <p:spPr>
          <a:xfrm>
            <a:off x="457200" y="1600201"/>
            <a:ext cx="8229600" cy="2438400"/>
          </a:xfrm>
        </p:spPr>
        <p:txBody>
          <a:bodyPr>
            <a:normAutofit/>
          </a:bodyPr>
          <a:lstStyle/>
          <a:p>
            <a:pPr marL="0" indent="0">
              <a:buNone/>
            </a:pPr>
            <a:r>
              <a:rPr lang="en-US" dirty="0" smtClean="0"/>
              <a:t>A.	</a:t>
            </a:r>
            <a:r>
              <a:rPr lang="en-US" sz="2000" dirty="0" smtClean="0"/>
              <a:t>Map out the computing ecosystem</a:t>
            </a:r>
            <a:endParaRPr lang="en-US" dirty="0" smtClean="0"/>
          </a:p>
          <a:p>
            <a:pPr marL="0" indent="0">
              <a:buNone/>
            </a:pPr>
            <a:r>
              <a:rPr lang="en-US" dirty="0" smtClean="0"/>
              <a:t>B.	</a:t>
            </a:r>
            <a:r>
              <a:rPr lang="en-US" sz="2000" dirty="0" smtClean="0"/>
              <a:t>Identify the threats and vulnerabilities</a:t>
            </a:r>
            <a:endParaRPr lang="en-US" dirty="0" smtClean="0"/>
          </a:p>
          <a:p>
            <a:pPr marL="0" indent="0">
              <a:buNone/>
            </a:pPr>
            <a:r>
              <a:rPr lang="en-US" dirty="0" smtClean="0"/>
              <a:t>C.	</a:t>
            </a:r>
            <a:r>
              <a:rPr lang="en-US" sz="2000" dirty="0" smtClean="0"/>
              <a:t>Determine the software baseline</a:t>
            </a:r>
            <a:endParaRPr lang="en-US" dirty="0" smtClean="0"/>
          </a:p>
          <a:p>
            <a:pPr marL="0" indent="0">
              <a:buNone/>
            </a:pPr>
            <a:r>
              <a:rPr lang="en-US" dirty="0" smtClean="0"/>
              <a:t>D.	</a:t>
            </a:r>
            <a:r>
              <a:rPr lang="en-US" sz="2000" dirty="0" smtClean="0"/>
              <a:t>Identify the appropriate level of protection needs</a:t>
            </a:r>
            <a:endParaRPr lang="en-US" dirty="0" smtClean="0"/>
          </a:p>
          <a:p>
            <a:pPr marL="0" indent="0">
              <a:buNone/>
            </a:pPr>
            <a:endParaRPr lang="en-US" dirty="0"/>
          </a:p>
        </p:txBody>
      </p:sp>
      <p:sp>
        <p:nvSpPr>
          <p:cNvPr id="4" name="TextBox 3"/>
          <p:cNvSpPr txBox="1"/>
          <p:nvPr/>
        </p:nvSpPr>
        <p:spPr>
          <a:xfrm>
            <a:off x="533400" y="4343400"/>
            <a:ext cx="8001000" cy="1538883"/>
          </a:xfrm>
          <a:prstGeom prst="rect">
            <a:avLst/>
          </a:prstGeom>
          <a:noFill/>
        </p:spPr>
        <p:txBody>
          <a:bodyPr wrap="square" rtlCol="0">
            <a:spAutoFit/>
          </a:bodyPr>
          <a:lstStyle/>
          <a:p>
            <a:r>
              <a:rPr lang="en-US" sz="2400" b="1" u="sng" dirty="0" smtClean="0"/>
              <a:t>Question 10 Answer</a:t>
            </a:r>
          </a:p>
          <a:p>
            <a:r>
              <a:rPr lang="en-US" sz="1400" b="1" i="1" dirty="0" smtClean="0"/>
              <a:t>Correct answer is </a:t>
            </a:r>
            <a:r>
              <a:rPr lang="en-US" sz="1400" b="1" i="1" dirty="0"/>
              <a:t>D</a:t>
            </a:r>
            <a:r>
              <a:rPr lang="en-US" sz="1400" b="1" i="1" dirty="0" smtClean="0"/>
              <a:t>. </a:t>
            </a:r>
            <a:r>
              <a:rPr lang="en-US" sz="1400" i="1" dirty="0"/>
              <a:t> </a:t>
            </a:r>
            <a:r>
              <a:rPr lang="en-US" sz="1400" i="1" dirty="0" smtClean="0"/>
              <a:t>Information classification refers to the practice of differentiating between different types of information assets and providing some guidance as to how classified information will need to be processed.  Vulnerability scans can be used to map out the computing ecosystem.  Threat modeling is used to identify threats and vulnerabilities.  Configuration management can be used to determine the software baseline.      </a:t>
            </a:r>
            <a:endParaRPr lang="en-US" sz="2400" u="sng" dirty="0"/>
          </a:p>
        </p:txBody>
      </p:sp>
    </p:spTree>
    <p:extLst>
      <p:ext uri="{BB962C8B-B14F-4D97-AF65-F5344CB8AC3E}">
        <p14:creationId xmlns:p14="http://schemas.microsoft.com/office/powerpoint/2010/main" val="24271084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u="sng" dirty="0" smtClean="0"/>
              <a:t>Question 11</a:t>
            </a:r>
            <a:r>
              <a:rPr lang="en-US" sz="2000" dirty="0" smtClean="0"/>
              <a:t/>
            </a:r>
            <a:br>
              <a:rPr lang="en-US" sz="2000" dirty="0" smtClean="0"/>
            </a:br>
            <a:r>
              <a:rPr lang="en-US" sz="2000" dirty="0" smtClean="0"/>
              <a:t>When information, once classified highly sensitive, is no longer critical or highly valued, that information must be …….</a:t>
            </a:r>
            <a:endParaRPr lang="en-US" sz="2000" dirty="0"/>
          </a:p>
        </p:txBody>
      </p:sp>
      <p:sp>
        <p:nvSpPr>
          <p:cNvPr id="3" name="Content Placeholder 2"/>
          <p:cNvSpPr>
            <a:spLocks noGrp="1"/>
          </p:cNvSpPr>
          <p:nvPr>
            <p:ph idx="1"/>
          </p:nvPr>
        </p:nvSpPr>
        <p:spPr>
          <a:xfrm>
            <a:off x="457200" y="1600201"/>
            <a:ext cx="8229600" cy="2438400"/>
          </a:xfrm>
        </p:spPr>
        <p:txBody>
          <a:bodyPr>
            <a:normAutofit/>
          </a:bodyPr>
          <a:lstStyle/>
          <a:p>
            <a:pPr marL="0" indent="0">
              <a:buNone/>
            </a:pPr>
            <a:r>
              <a:rPr lang="en-US" dirty="0" smtClean="0"/>
              <a:t>A.	</a:t>
            </a:r>
            <a:r>
              <a:rPr lang="en-US" sz="2000" dirty="0" smtClean="0"/>
              <a:t>Destroyed</a:t>
            </a:r>
            <a:endParaRPr lang="en-US" dirty="0" smtClean="0"/>
          </a:p>
          <a:p>
            <a:pPr marL="0" indent="0">
              <a:buNone/>
            </a:pPr>
            <a:r>
              <a:rPr lang="en-US" dirty="0" smtClean="0"/>
              <a:t>B.	</a:t>
            </a:r>
            <a:r>
              <a:rPr lang="en-US" sz="2000" dirty="0" smtClean="0"/>
              <a:t>Declassified</a:t>
            </a:r>
            <a:endParaRPr lang="en-US" dirty="0" smtClean="0"/>
          </a:p>
          <a:p>
            <a:pPr marL="0" indent="0">
              <a:buNone/>
            </a:pPr>
            <a:r>
              <a:rPr lang="en-US" dirty="0" smtClean="0"/>
              <a:t>C.	</a:t>
            </a:r>
            <a:r>
              <a:rPr lang="en-US" sz="2000" dirty="0" smtClean="0"/>
              <a:t>Degaussed</a:t>
            </a:r>
            <a:endParaRPr lang="en-US" dirty="0" smtClean="0"/>
          </a:p>
          <a:p>
            <a:pPr marL="0" indent="0">
              <a:buNone/>
            </a:pPr>
            <a:r>
              <a:rPr lang="en-US" dirty="0" smtClean="0"/>
              <a:t>D.	</a:t>
            </a:r>
            <a:r>
              <a:rPr lang="en-US" sz="2000" dirty="0" smtClean="0"/>
              <a:t>Deleted</a:t>
            </a:r>
            <a:endParaRPr lang="en-US" dirty="0" smtClean="0"/>
          </a:p>
          <a:p>
            <a:pPr marL="0" indent="0">
              <a:buNone/>
            </a:pPr>
            <a:endParaRPr lang="en-US" dirty="0"/>
          </a:p>
        </p:txBody>
      </p:sp>
      <p:sp>
        <p:nvSpPr>
          <p:cNvPr id="4" name="TextBox 3"/>
          <p:cNvSpPr txBox="1"/>
          <p:nvPr/>
        </p:nvSpPr>
        <p:spPr>
          <a:xfrm>
            <a:off x="533400" y="4343400"/>
            <a:ext cx="8001000" cy="2185214"/>
          </a:xfrm>
          <a:prstGeom prst="rect">
            <a:avLst/>
          </a:prstGeom>
          <a:noFill/>
        </p:spPr>
        <p:txBody>
          <a:bodyPr wrap="square" rtlCol="0">
            <a:spAutoFit/>
          </a:bodyPr>
          <a:lstStyle/>
          <a:p>
            <a:r>
              <a:rPr lang="en-US" sz="2400" b="1" u="sng" dirty="0" smtClean="0"/>
              <a:t>Question 11 Answer</a:t>
            </a:r>
          </a:p>
          <a:p>
            <a:r>
              <a:rPr lang="en-US" sz="1400" b="1" i="1" dirty="0" smtClean="0"/>
              <a:t>Correct answer is </a:t>
            </a:r>
            <a:r>
              <a:rPr lang="en-US" sz="1400" b="1" i="1" dirty="0"/>
              <a:t>B</a:t>
            </a:r>
            <a:r>
              <a:rPr lang="en-US" sz="1400" b="1" i="1" dirty="0" smtClean="0"/>
              <a:t>. </a:t>
            </a:r>
            <a:r>
              <a:rPr lang="en-US" sz="1400" i="1" dirty="0" smtClean="0"/>
              <a:t> Information classification also includes the processes and procedures to declassify information.  For example, declassification may be used to downgrade the sensitivity of information.  Over the course of time, information once considered sensitive may decline in value or criticality.  In these instances, declassification efforts should be implemented to ensure that excessive protection controls are not used for non-sensitive information.  When declassifying information, marking, handling, and storage requirements will likely be reduced.  Organizations should have declassification practices well documented for use by individuals assigned with the task.  Information may still be needed and so it cannot be destroyed, degaussed, or deleted.             </a:t>
            </a:r>
            <a:endParaRPr lang="en-US" sz="2400" u="sng" dirty="0"/>
          </a:p>
        </p:txBody>
      </p:sp>
    </p:spTree>
    <p:extLst>
      <p:ext uri="{BB962C8B-B14F-4D97-AF65-F5344CB8AC3E}">
        <p14:creationId xmlns:p14="http://schemas.microsoft.com/office/powerpoint/2010/main" val="2302821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u="sng" dirty="0" smtClean="0"/>
              <a:t>Question 12</a:t>
            </a:r>
            <a:r>
              <a:rPr lang="en-US" sz="2000" dirty="0" smtClean="0"/>
              <a:t/>
            </a:r>
            <a:br>
              <a:rPr lang="en-US" sz="2000" dirty="0" smtClean="0"/>
            </a:br>
            <a:r>
              <a:rPr lang="en-US" sz="2000" dirty="0" smtClean="0"/>
              <a:t>The main benefit of placing users into groups and roles is ……..</a:t>
            </a:r>
            <a:endParaRPr lang="en-US" sz="2000" dirty="0"/>
          </a:p>
        </p:txBody>
      </p:sp>
      <p:sp>
        <p:nvSpPr>
          <p:cNvPr id="3" name="Content Placeholder 2"/>
          <p:cNvSpPr>
            <a:spLocks noGrp="1"/>
          </p:cNvSpPr>
          <p:nvPr>
            <p:ph idx="1"/>
          </p:nvPr>
        </p:nvSpPr>
        <p:spPr>
          <a:xfrm>
            <a:off x="457200" y="1600201"/>
            <a:ext cx="8229600" cy="2438400"/>
          </a:xfrm>
        </p:spPr>
        <p:txBody>
          <a:bodyPr>
            <a:normAutofit/>
          </a:bodyPr>
          <a:lstStyle/>
          <a:p>
            <a:pPr marL="0" indent="0">
              <a:buNone/>
            </a:pPr>
            <a:r>
              <a:rPr lang="en-US" dirty="0" smtClean="0"/>
              <a:t>A.	</a:t>
            </a:r>
            <a:r>
              <a:rPr lang="en-US" sz="2000" dirty="0" smtClean="0"/>
              <a:t>Ease of user administration</a:t>
            </a:r>
            <a:endParaRPr lang="en-US" dirty="0" smtClean="0"/>
          </a:p>
          <a:p>
            <a:pPr marL="0" indent="0">
              <a:buNone/>
            </a:pPr>
            <a:r>
              <a:rPr lang="en-US" dirty="0" smtClean="0"/>
              <a:t>B.	</a:t>
            </a:r>
            <a:r>
              <a:rPr lang="en-US" sz="2000" dirty="0" smtClean="0"/>
              <a:t>Increased security</a:t>
            </a:r>
            <a:endParaRPr lang="en-US" dirty="0" smtClean="0"/>
          </a:p>
          <a:p>
            <a:pPr marL="0" indent="0">
              <a:buNone/>
            </a:pPr>
            <a:r>
              <a:rPr lang="en-US" dirty="0" smtClean="0"/>
              <a:t>C.	</a:t>
            </a:r>
            <a:r>
              <a:rPr lang="en-US" sz="2000" dirty="0" smtClean="0"/>
              <a:t>Ease of programmatic access</a:t>
            </a:r>
            <a:endParaRPr lang="en-US" dirty="0" smtClean="0"/>
          </a:p>
          <a:p>
            <a:pPr marL="0" indent="0">
              <a:buNone/>
            </a:pPr>
            <a:r>
              <a:rPr lang="en-US" dirty="0" smtClean="0"/>
              <a:t>D.	</a:t>
            </a:r>
            <a:r>
              <a:rPr lang="en-US" sz="2000" dirty="0" smtClean="0"/>
              <a:t>Automation</a:t>
            </a:r>
            <a:endParaRPr lang="en-US" dirty="0" smtClean="0"/>
          </a:p>
          <a:p>
            <a:pPr marL="0" indent="0">
              <a:buNone/>
            </a:pPr>
            <a:endParaRPr lang="en-US" dirty="0"/>
          </a:p>
        </p:txBody>
      </p:sp>
      <p:sp>
        <p:nvSpPr>
          <p:cNvPr id="4" name="TextBox 3"/>
          <p:cNvSpPr txBox="1"/>
          <p:nvPr/>
        </p:nvSpPr>
        <p:spPr>
          <a:xfrm>
            <a:off x="533400" y="4343400"/>
            <a:ext cx="8001000" cy="1754326"/>
          </a:xfrm>
          <a:prstGeom prst="rect">
            <a:avLst/>
          </a:prstGeom>
          <a:noFill/>
        </p:spPr>
        <p:txBody>
          <a:bodyPr wrap="square" rtlCol="0">
            <a:spAutoFit/>
          </a:bodyPr>
          <a:lstStyle/>
          <a:p>
            <a:r>
              <a:rPr lang="en-US" sz="2400" b="1" u="sng" dirty="0" smtClean="0"/>
              <a:t>Question 12 Answer</a:t>
            </a:r>
          </a:p>
          <a:p>
            <a:r>
              <a:rPr lang="en-US" sz="1400" b="1" i="1" dirty="0" smtClean="0"/>
              <a:t>Correct answer is </a:t>
            </a:r>
            <a:r>
              <a:rPr lang="en-US" sz="1400" b="1" i="1" dirty="0"/>
              <a:t>A</a:t>
            </a:r>
            <a:r>
              <a:rPr lang="en-US" sz="1400" b="1" i="1" dirty="0" smtClean="0"/>
              <a:t>. </a:t>
            </a:r>
            <a:r>
              <a:rPr lang="en-US" sz="1400" i="1" dirty="0" smtClean="0"/>
              <a:t> While placing users into groups and roles you can yield in increased security, ease of programmatic access, or automation, the main reason as to why this is done is for the ease of user administration.  Efficient management of users requires the assignment of individual accounts into groups or roles.  Groups and roles allow rights and privileges to be assigned to groups or a role as opposed to individual accounts.  Individual user accounts can then be assigned to one or more groups depending on the access and privileges they require.          </a:t>
            </a:r>
            <a:endParaRPr lang="en-US" sz="2400" u="sng" dirty="0"/>
          </a:p>
        </p:txBody>
      </p:sp>
    </p:spTree>
    <p:extLst>
      <p:ext uri="{BB962C8B-B14F-4D97-AF65-F5344CB8AC3E}">
        <p14:creationId xmlns:p14="http://schemas.microsoft.com/office/powerpoint/2010/main" val="34579874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u="sng" dirty="0" smtClean="0"/>
              <a:t>Question 13</a:t>
            </a:r>
            <a:r>
              <a:rPr lang="en-US" sz="2000" dirty="0" smtClean="0"/>
              <a:t/>
            </a:r>
            <a:br>
              <a:rPr lang="en-US" sz="2000" dirty="0" smtClean="0"/>
            </a:br>
            <a:r>
              <a:rPr lang="en-US" sz="2000" dirty="0" smtClean="0"/>
              <a:t>The likelihood of an individual’s compliance to organization’s policy can be determined by their ....... </a:t>
            </a:r>
            <a:endParaRPr lang="en-US" sz="2000" dirty="0"/>
          </a:p>
        </p:txBody>
      </p:sp>
      <p:sp>
        <p:nvSpPr>
          <p:cNvPr id="3" name="Content Placeholder 2"/>
          <p:cNvSpPr>
            <a:spLocks noGrp="1"/>
          </p:cNvSpPr>
          <p:nvPr>
            <p:ph idx="1"/>
          </p:nvPr>
        </p:nvSpPr>
        <p:spPr>
          <a:xfrm>
            <a:off x="457200" y="1600201"/>
            <a:ext cx="8229600" cy="2438400"/>
          </a:xfrm>
        </p:spPr>
        <p:txBody>
          <a:bodyPr>
            <a:normAutofit/>
          </a:bodyPr>
          <a:lstStyle/>
          <a:p>
            <a:pPr marL="0" indent="0">
              <a:buNone/>
            </a:pPr>
            <a:r>
              <a:rPr lang="en-US" dirty="0" smtClean="0"/>
              <a:t>A.	</a:t>
            </a:r>
            <a:r>
              <a:rPr lang="en-US" sz="2000" dirty="0" smtClean="0"/>
              <a:t>Job rank or title</a:t>
            </a:r>
            <a:endParaRPr lang="en-US" dirty="0" smtClean="0"/>
          </a:p>
          <a:p>
            <a:pPr marL="0" indent="0">
              <a:buNone/>
            </a:pPr>
            <a:r>
              <a:rPr lang="en-US" dirty="0" smtClean="0"/>
              <a:t>B.	</a:t>
            </a:r>
            <a:r>
              <a:rPr lang="en-US" sz="2000" dirty="0" smtClean="0"/>
              <a:t>Partnership with the security team</a:t>
            </a:r>
            <a:endParaRPr lang="en-US" dirty="0" smtClean="0"/>
          </a:p>
          <a:p>
            <a:pPr marL="0" indent="0">
              <a:buNone/>
            </a:pPr>
            <a:r>
              <a:rPr lang="en-US" dirty="0" smtClean="0"/>
              <a:t>C.	</a:t>
            </a:r>
            <a:r>
              <a:rPr lang="en-US" sz="2000" dirty="0" smtClean="0"/>
              <a:t>Role</a:t>
            </a:r>
            <a:endParaRPr lang="en-US" dirty="0" smtClean="0"/>
          </a:p>
          <a:p>
            <a:pPr marL="0" indent="0">
              <a:buNone/>
            </a:pPr>
            <a:r>
              <a:rPr lang="en-US" dirty="0" smtClean="0"/>
              <a:t>D.	</a:t>
            </a:r>
            <a:r>
              <a:rPr lang="en-US" sz="2000" dirty="0" smtClean="0"/>
              <a:t>Clearance level</a:t>
            </a:r>
            <a:endParaRPr lang="en-US" dirty="0" smtClean="0"/>
          </a:p>
          <a:p>
            <a:pPr marL="0" indent="0">
              <a:buNone/>
            </a:pPr>
            <a:endParaRPr lang="en-US" dirty="0"/>
          </a:p>
        </p:txBody>
      </p:sp>
      <p:sp>
        <p:nvSpPr>
          <p:cNvPr id="4" name="TextBox 3"/>
          <p:cNvSpPr txBox="1"/>
          <p:nvPr/>
        </p:nvSpPr>
        <p:spPr>
          <a:xfrm>
            <a:off x="533400" y="4343400"/>
            <a:ext cx="8001000" cy="1538883"/>
          </a:xfrm>
          <a:prstGeom prst="rect">
            <a:avLst/>
          </a:prstGeom>
          <a:noFill/>
        </p:spPr>
        <p:txBody>
          <a:bodyPr wrap="square" rtlCol="0">
            <a:spAutoFit/>
          </a:bodyPr>
          <a:lstStyle/>
          <a:p>
            <a:r>
              <a:rPr lang="en-US" sz="2400" b="1" u="sng" dirty="0" smtClean="0"/>
              <a:t>Question 13 Answer</a:t>
            </a:r>
          </a:p>
          <a:p>
            <a:r>
              <a:rPr lang="en-US" sz="1400" b="1" i="1" dirty="0" smtClean="0"/>
              <a:t>Correct answer is </a:t>
            </a:r>
            <a:r>
              <a:rPr lang="en-US" sz="1400" b="1" i="1" dirty="0"/>
              <a:t>D</a:t>
            </a:r>
            <a:r>
              <a:rPr lang="en-US" sz="1400" b="1" i="1" dirty="0" smtClean="0"/>
              <a:t>. </a:t>
            </a:r>
            <a:r>
              <a:rPr lang="en-US" sz="1400" i="1" dirty="0" smtClean="0"/>
              <a:t> Clearances are a useful tool for determining the trustworthiness of an individual and the likelihood of their compliance with organization policy.  Job rank, title, or role may be tied to a clearance level, but this may not always be the case.  Partnership with the security team does not necessarily mean that the individual complies or will comply with the organization’s policy.            </a:t>
            </a:r>
            <a:endParaRPr lang="en-US" sz="2400" u="sng" dirty="0"/>
          </a:p>
        </p:txBody>
      </p:sp>
    </p:spTree>
    <p:extLst>
      <p:ext uri="{BB962C8B-B14F-4D97-AF65-F5344CB8AC3E}">
        <p14:creationId xmlns:p14="http://schemas.microsoft.com/office/powerpoint/2010/main" val="14293441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u="sng" dirty="0" smtClean="0"/>
              <a:t>Question 14</a:t>
            </a:r>
            <a:r>
              <a:rPr lang="en-US" sz="2000" dirty="0" smtClean="0"/>
              <a:t/>
            </a:r>
            <a:br>
              <a:rPr lang="en-US" sz="2000" dirty="0" smtClean="0"/>
            </a:br>
            <a:r>
              <a:rPr lang="en-US" sz="2000" dirty="0" smtClean="0"/>
              <a:t>Reports must be specific on both the message and which of the following?</a:t>
            </a:r>
            <a:endParaRPr lang="en-US" sz="2000" dirty="0"/>
          </a:p>
        </p:txBody>
      </p:sp>
      <p:sp>
        <p:nvSpPr>
          <p:cNvPr id="3" name="Content Placeholder 2"/>
          <p:cNvSpPr>
            <a:spLocks noGrp="1"/>
          </p:cNvSpPr>
          <p:nvPr>
            <p:ph idx="1"/>
          </p:nvPr>
        </p:nvSpPr>
        <p:spPr>
          <a:xfrm>
            <a:off x="457200" y="1600201"/>
            <a:ext cx="8229600" cy="2438400"/>
          </a:xfrm>
        </p:spPr>
        <p:txBody>
          <a:bodyPr>
            <a:normAutofit/>
          </a:bodyPr>
          <a:lstStyle/>
          <a:p>
            <a:pPr marL="0" indent="0">
              <a:buNone/>
            </a:pPr>
            <a:r>
              <a:rPr lang="en-US" dirty="0" smtClean="0"/>
              <a:t>A.	</a:t>
            </a:r>
            <a:r>
              <a:rPr lang="en-US" sz="2000" dirty="0" smtClean="0"/>
              <a:t>Intended audience</a:t>
            </a:r>
            <a:endParaRPr lang="en-US" dirty="0" smtClean="0"/>
          </a:p>
          <a:p>
            <a:pPr marL="0" indent="0">
              <a:buNone/>
            </a:pPr>
            <a:r>
              <a:rPr lang="en-US" dirty="0" smtClean="0"/>
              <a:t>B.	</a:t>
            </a:r>
            <a:r>
              <a:rPr lang="en-US" sz="2000" dirty="0" smtClean="0"/>
              <a:t>Delivery options</a:t>
            </a:r>
            <a:endParaRPr lang="en-US" dirty="0" smtClean="0"/>
          </a:p>
          <a:p>
            <a:pPr marL="0" indent="0">
              <a:buNone/>
            </a:pPr>
            <a:r>
              <a:rPr lang="en-US" dirty="0" smtClean="0"/>
              <a:t>C.	</a:t>
            </a:r>
            <a:r>
              <a:rPr lang="en-US" sz="2000" dirty="0" smtClean="0"/>
              <a:t>Colors used</a:t>
            </a:r>
            <a:endParaRPr lang="en-US" dirty="0" smtClean="0"/>
          </a:p>
          <a:p>
            <a:pPr marL="0" indent="0">
              <a:buNone/>
            </a:pPr>
            <a:r>
              <a:rPr lang="en-US" dirty="0" smtClean="0"/>
              <a:t>D.	</a:t>
            </a:r>
            <a:r>
              <a:rPr lang="en-US" sz="2000" dirty="0" smtClean="0"/>
              <a:t>Print layout</a:t>
            </a:r>
            <a:endParaRPr lang="en-US" dirty="0" smtClean="0"/>
          </a:p>
          <a:p>
            <a:pPr marL="0" indent="0">
              <a:buNone/>
            </a:pPr>
            <a:endParaRPr lang="en-US" dirty="0"/>
          </a:p>
        </p:txBody>
      </p:sp>
      <p:sp>
        <p:nvSpPr>
          <p:cNvPr id="4" name="TextBox 3"/>
          <p:cNvSpPr txBox="1"/>
          <p:nvPr/>
        </p:nvSpPr>
        <p:spPr>
          <a:xfrm>
            <a:off x="533400" y="4343400"/>
            <a:ext cx="8001000" cy="1969770"/>
          </a:xfrm>
          <a:prstGeom prst="rect">
            <a:avLst/>
          </a:prstGeom>
          <a:noFill/>
        </p:spPr>
        <p:txBody>
          <a:bodyPr wrap="square" rtlCol="0">
            <a:spAutoFit/>
          </a:bodyPr>
          <a:lstStyle/>
          <a:p>
            <a:r>
              <a:rPr lang="en-US" sz="2400" b="1" u="sng" dirty="0" smtClean="0"/>
              <a:t>Question 14 Answer</a:t>
            </a:r>
          </a:p>
          <a:p>
            <a:r>
              <a:rPr lang="en-US" sz="1400" b="1" i="1" dirty="0" smtClean="0"/>
              <a:t>Correct answer is </a:t>
            </a:r>
            <a:r>
              <a:rPr lang="en-US" sz="1400" b="1" i="1" dirty="0"/>
              <a:t>A</a:t>
            </a:r>
            <a:r>
              <a:rPr lang="en-US" sz="1400" b="1" i="1" dirty="0" smtClean="0"/>
              <a:t>. </a:t>
            </a:r>
            <a:r>
              <a:rPr lang="en-US" sz="1400" i="1" dirty="0" smtClean="0"/>
              <a:t> Reporting is also fundamental to successful security operations.  It can take a variety of forms depending on the intended audience.  Technical reporting tends to be designed for technical specialists or managers with direct responsibility for service delivery.  Management reporting will provide summaries of multiple systems as well as key metrics for each of the services covered by the report.  Executive dashboards are intended for the executive who is interested in seeing only the highlights across multiple services, and provide simple summaries of current state, usually in a highly visual form such as charts and graphs.            </a:t>
            </a:r>
            <a:endParaRPr lang="en-US" sz="2400" u="sng" dirty="0"/>
          </a:p>
        </p:txBody>
      </p:sp>
    </p:spTree>
    <p:extLst>
      <p:ext uri="{BB962C8B-B14F-4D97-AF65-F5344CB8AC3E}">
        <p14:creationId xmlns:p14="http://schemas.microsoft.com/office/powerpoint/2010/main" val="1472866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638" y="187901"/>
            <a:ext cx="8042276" cy="837754"/>
          </a:xfrm>
        </p:spPr>
        <p:txBody>
          <a:bodyPr/>
          <a:lstStyle/>
          <a:p>
            <a:r>
              <a:rPr lang="en-US" dirty="0" smtClean="0"/>
              <a:t>That is new to me</a:t>
            </a:r>
            <a:endParaRPr lang="en-US" dirty="0"/>
          </a:p>
        </p:txBody>
      </p:sp>
      <p:pic>
        <p:nvPicPr>
          <p:cNvPr id="5" name="Picture 4"/>
          <p:cNvPicPr>
            <a:picLocks noChangeAspect="1"/>
          </p:cNvPicPr>
          <p:nvPr/>
        </p:nvPicPr>
        <p:blipFill>
          <a:blip r:embed="rId2"/>
          <a:stretch>
            <a:fillRect/>
          </a:stretch>
        </p:blipFill>
        <p:spPr>
          <a:xfrm>
            <a:off x="1820333" y="1634067"/>
            <a:ext cx="2482443" cy="3389489"/>
          </a:xfrm>
          <a:prstGeom prst="rect">
            <a:avLst/>
          </a:prstGeom>
        </p:spPr>
      </p:pic>
      <p:pic>
        <p:nvPicPr>
          <p:cNvPr id="6" name="Picture 5"/>
          <p:cNvPicPr>
            <a:picLocks noChangeAspect="1"/>
          </p:cNvPicPr>
          <p:nvPr/>
        </p:nvPicPr>
        <p:blipFill>
          <a:blip r:embed="rId3"/>
          <a:stretch>
            <a:fillRect/>
          </a:stretch>
        </p:blipFill>
        <p:spPr>
          <a:xfrm>
            <a:off x="4670780" y="1138542"/>
            <a:ext cx="3810000" cy="3885013"/>
          </a:xfrm>
          <a:prstGeom prst="rect">
            <a:avLst/>
          </a:prstGeom>
        </p:spPr>
      </p:pic>
      <p:sp>
        <p:nvSpPr>
          <p:cNvPr id="7" name="TextBox 6"/>
          <p:cNvSpPr txBox="1"/>
          <p:nvPr/>
        </p:nvSpPr>
        <p:spPr>
          <a:xfrm>
            <a:off x="1820333" y="5065889"/>
            <a:ext cx="2482443" cy="646331"/>
          </a:xfrm>
          <a:prstGeom prst="rect">
            <a:avLst/>
          </a:prstGeom>
          <a:noFill/>
        </p:spPr>
        <p:txBody>
          <a:bodyPr wrap="square" rtlCol="0">
            <a:spAutoFit/>
          </a:bodyPr>
          <a:lstStyle/>
          <a:p>
            <a:r>
              <a:rPr lang="en-US" dirty="0" err="1" smtClean="0"/>
              <a:t>Shon</a:t>
            </a:r>
            <a:r>
              <a:rPr lang="en-US" dirty="0" smtClean="0"/>
              <a:t> Harris CISSP</a:t>
            </a:r>
          </a:p>
          <a:p>
            <a:r>
              <a:rPr lang="en-US" dirty="0" smtClean="0"/>
              <a:t>All-In-One 6</a:t>
            </a:r>
            <a:r>
              <a:rPr lang="en-US" baseline="30000" dirty="0" smtClean="0"/>
              <a:t>th</a:t>
            </a:r>
            <a:r>
              <a:rPr lang="en-US" dirty="0" smtClean="0"/>
              <a:t> edition</a:t>
            </a:r>
          </a:p>
        </p:txBody>
      </p:sp>
      <p:sp>
        <p:nvSpPr>
          <p:cNvPr id="8" name="TextBox 7"/>
          <p:cNvSpPr txBox="1"/>
          <p:nvPr/>
        </p:nvSpPr>
        <p:spPr>
          <a:xfrm>
            <a:off x="5221111" y="5023555"/>
            <a:ext cx="3259669" cy="584776"/>
          </a:xfrm>
          <a:prstGeom prst="rect">
            <a:avLst/>
          </a:prstGeom>
          <a:noFill/>
        </p:spPr>
        <p:txBody>
          <a:bodyPr wrap="square" rtlCol="0">
            <a:spAutoFit/>
          </a:bodyPr>
          <a:lstStyle/>
          <a:p>
            <a:r>
              <a:rPr lang="en-US" sz="1600" dirty="0" smtClean="0"/>
              <a:t>   ISC2 Official guide to</a:t>
            </a:r>
          </a:p>
          <a:p>
            <a:r>
              <a:rPr lang="en-US" sz="1600" dirty="0" smtClean="0"/>
              <a:t>the CISSP CBK 3</a:t>
            </a:r>
            <a:r>
              <a:rPr lang="en-US" sz="1600" baseline="30000" dirty="0" smtClean="0"/>
              <a:t>rd</a:t>
            </a:r>
            <a:r>
              <a:rPr lang="en-US" sz="1600" dirty="0" smtClean="0"/>
              <a:t> edition</a:t>
            </a:r>
            <a:endParaRPr lang="en-US" sz="1600" dirty="0"/>
          </a:p>
        </p:txBody>
      </p:sp>
    </p:spTree>
    <p:extLst>
      <p:ext uri="{BB962C8B-B14F-4D97-AF65-F5344CB8AC3E}">
        <p14:creationId xmlns:p14="http://schemas.microsoft.com/office/powerpoint/2010/main" val="4267242896"/>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u="sng" dirty="0" smtClean="0"/>
              <a:t>Question 15</a:t>
            </a:r>
            <a:r>
              <a:rPr lang="en-US" sz="2000" dirty="0" smtClean="0"/>
              <a:t/>
            </a:r>
            <a:br>
              <a:rPr lang="en-US" sz="2000" dirty="0" smtClean="0"/>
            </a:br>
            <a:r>
              <a:rPr lang="en-US" sz="2000" dirty="0" smtClean="0"/>
              <a:t>Which of the following can help with ensuring that only the needed logs are collected for monitoring?</a:t>
            </a:r>
            <a:endParaRPr lang="en-US" sz="2000" dirty="0"/>
          </a:p>
        </p:txBody>
      </p:sp>
      <p:sp>
        <p:nvSpPr>
          <p:cNvPr id="3" name="Content Placeholder 2"/>
          <p:cNvSpPr>
            <a:spLocks noGrp="1"/>
          </p:cNvSpPr>
          <p:nvPr>
            <p:ph idx="1"/>
          </p:nvPr>
        </p:nvSpPr>
        <p:spPr>
          <a:xfrm>
            <a:off x="457200" y="1600201"/>
            <a:ext cx="8229600" cy="2438400"/>
          </a:xfrm>
        </p:spPr>
        <p:txBody>
          <a:bodyPr>
            <a:normAutofit/>
          </a:bodyPr>
          <a:lstStyle/>
          <a:p>
            <a:pPr marL="0" indent="0">
              <a:buNone/>
            </a:pPr>
            <a:r>
              <a:rPr lang="en-US" dirty="0" smtClean="0"/>
              <a:t>A.	</a:t>
            </a:r>
            <a:r>
              <a:rPr lang="en-US" sz="2000" dirty="0" smtClean="0"/>
              <a:t>Clipping level</a:t>
            </a:r>
            <a:endParaRPr lang="en-US" dirty="0" smtClean="0"/>
          </a:p>
          <a:p>
            <a:pPr marL="0" indent="0">
              <a:buNone/>
            </a:pPr>
            <a:r>
              <a:rPr lang="en-US" dirty="0" smtClean="0"/>
              <a:t>B.	</a:t>
            </a:r>
            <a:r>
              <a:rPr lang="en-US" sz="2000" dirty="0" smtClean="0"/>
              <a:t>Clearance level</a:t>
            </a:r>
            <a:endParaRPr lang="en-US" dirty="0" smtClean="0"/>
          </a:p>
          <a:p>
            <a:pPr marL="0" indent="0">
              <a:buNone/>
            </a:pPr>
            <a:r>
              <a:rPr lang="en-US" dirty="0" smtClean="0"/>
              <a:t>C.	</a:t>
            </a:r>
            <a:r>
              <a:rPr lang="en-US" sz="2000" dirty="0" smtClean="0"/>
              <a:t>Least privilege</a:t>
            </a:r>
            <a:endParaRPr lang="en-US" dirty="0" smtClean="0"/>
          </a:p>
          <a:p>
            <a:pPr marL="0" indent="0">
              <a:buNone/>
            </a:pPr>
            <a:r>
              <a:rPr lang="en-US" dirty="0" smtClean="0"/>
              <a:t>D.	</a:t>
            </a:r>
            <a:r>
              <a:rPr lang="en-US" sz="2000" dirty="0" smtClean="0"/>
              <a:t>Separation of duties</a:t>
            </a:r>
            <a:endParaRPr lang="en-US" dirty="0" smtClean="0"/>
          </a:p>
          <a:p>
            <a:pPr marL="0" indent="0">
              <a:buNone/>
            </a:pPr>
            <a:endParaRPr lang="en-US" dirty="0"/>
          </a:p>
        </p:txBody>
      </p:sp>
      <p:sp>
        <p:nvSpPr>
          <p:cNvPr id="4" name="TextBox 3"/>
          <p:cNvSpPr txBox="1"/>
          <p:nvPr/>
        </p:nvSpPr>
        <p:spPr>
          <a:xfrm>
            <a:off x="533400" y="4343400"/>
            <a:ext cx="8001000" cy="1107996"/>
          </a:xfrm>
          <a:prstGeom prst="rect">
            <a:avLst/>
          </a:prstGeom>
          <a:noFill/>
        </p:spPr>
        <p:txBody>
          <a:bodyPr wrap="square" rtlCol="0">
            <a:spAutoFit/>
          </a:bodyPr>
          <a:lstStyle/>
          <a:p>
            <a:r>
              <a:rPr lang="en-US" sz="2400" b="1" u="sng" dirty="0" smtClean="0"/>
              <a:t>Question 15 Answer</a:t>
            </a:r>
          </a:p>
          <a:p>
            <a:r>
              <a:rPr lang="en-US" sz="1400" b="1" i="1" dirty="0" smtClean="0"/>
              <a:t>Correct answer is </a:t>
            </a:r>
            <a:r>
              <a:rPr lang="en-US" sz="1400" b="1" i="1" dirty="0"/>
              <a:t>A</a:t>
            </a:r>
            <a:r>
              <a:rPr lang="en-US" sz="1400" b="1" i="1" dirty="0" smtClean="0"/>
              <a:t>. </a:t>
            </a:r>
            <a:r>
              <a:rPr lang="en-US" sz="1400" i="1" dirty="0" smtClean="0"/>
              <a:t>Clipping levels are used to ensure that only needed logs are collected.  This is mainly used, because even on a single system, logs can get to be very large.  An example of a clipping level is that only failed access attempts are logged.        </a:t>
            </a:r>
            <a:endParaRPr lang="en-US" sz="2400" u="sng" dirty="0"/>
          </a:p>
        </p:txBody>
      </p:sp>
    </p:spTree>
    <p:extLst>
      <p:ext uri="{BB962C8B-B14F-4D97-AF65-F5344CB8AC3E}">
        <p14:creationId xmlns:p14="http://schemas.microsoft.com/office/powerpoint/2010/main" val="2850070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2400" b="1" u="sng" dirty="0" smtClean="0"/>
              <a:t>Question 16</a:t>
            </a:r>
            <a:r>
              <a:rPr lang="en-US" sz="2000" dirty="0" smtClean="0"/>
              <a:t/>
            </a:r>
            <a:br>
              <a:rPr lang="en-US" sz="2000" dirty="0" smtClean="0"/>
            </a:br>
            <a:r>
              <a:rPr lang="en-US" sz="2000" dirty="0" smtClean="0"/>
              <a:t>The main difference between a security event management (SEM) system and a log management system is that SEM systems are useful for log collection, collation, and analysis…. </a:t>
            </a:r>
            <a:endParaRPr lang="en-US" sz="2000" dirty="0"/>
          </a:p>
        </p:txBody>
      </p:sp>
      <p:sp>
        <p:nvSpPr>
          <p:cNvPr id="3" name="Content Placeholder 2"/>
          <p:cNvSpPr>
            <a:spLocks noGrp="1"/>
          </p:cNvSpPr>
          <p:nvPr>
            <p:ph idx="1"/>
          </p:nvPr>
        </p:nvSpPr>
        <p:spPr>
          <a:xfrm>
            <a:off x="457200" y="1600201"/>
            <a:ext cx="8229600" cy="2438400"/>
          </a:xfrm>
        </p:spPr>
        <p:txBody>
          <a:bodyPr>
            <a:normAutofit/>
          </a:bodyPr>
          <a:lstStyle/>
          <a:p>
            <a:pPr marL="0" indent="0">
              <a:buNone/>
            </a:pPr>
            <a:r>
              <a:rPr lang="en-US" dirty="0" smtClean="0"/>
              <a:t>A.	</a:t>
            </a:r>
            <a:r>
              <a:rPr lang="en-US" sz="2000" dirty="0" smtClean="0"/>
              <a:t>In real time</a:t>
            </a:r>
            <a:endParaRPr lang="en-US" dirty="0" smtClean="0"/>
          </a:p>
          <a:p>
            <a:pPr marL="0" indent="0">
              <a:buNone/>
            </a:pPr>
            <a:r>
              <a:rPr lang="en-US" dirty="0" smtClean="0"/>
              <a:t>B.	</a:t>
            </a:r>
            <a:r>
              <a:rPr lang="en-US" sz="2000" dirty="0" smtClean="0"/>
              <a:t>For historical purposes</a:t>
            </a:r>
            <a:endParaRPr lang="en-US" dirty="0" smtClean="0"/>
          </a:p>
          <a:p>
            <a:pPr marL="0" indent="0">
              <a:buNone/>
            </a:pPr>
            <a:r>
              <a:rPr lang="en-US" dirty="0" smtClean="0"/>
              <a:t>C.	</a:t>
            </a:r>
            <a:r>
              <a:rPr lang="en-US" sz="2000" dirty="0" smtClean="0"/>
              <a:t>For admissibility in court</a:t>
            </a:r>
            <a:endParaRPr lang="en-US" dirty="0" smtClean="0"/>
          </a:p>
          <a:p>
            <a:pPr marL="0" indent="0">
              <a:buNone/>
            </a:pPr>
            <a:r>
              <a:rPr lang="en-US" dirty="0" smtClean="0"/>
              <a:t>D.	</a:t>
            </a:r>
            <a:r>
              <a:rPr lang="en-US" sz="2000" dirty="0" smtClean="0"/>
              <a:t>In discerning patterns</a:t>
            </a:r>
            <a:endParaRPr lang="en-US" dirty="0" smtClean="0"/>
          </a:p>
          <a:p>
            <a:pPr marL="0" indent="0">
              <a:buNone/>
            </a:pPr>
            <a:endParaRPr lang="en-US" dirty="0"/>
          </a:p>
        </p:txBody>
      </p:sp>
      <p:sp>
        <p:nvSpPr>
          <p:cNvPr id="4" name="TextBox 3"/>
          <p:cNvSpPr txBox="1"/>
          <p:nvPr/>
        </p:nvSpPr>
        <p:spPr>
          <a:xfrm>
            <a:off x="533400" y="4343400"/>
            <a:ext cx="8001000" cy="1969770"/>
          </a:xfrm>
          <a:prstGeom prst="rect">
            <a:avLst/>
          </a:prstGeom>
          <a:noFill/>
        </p:spPr>
        <p:txBody>
          <a:bodyPr wrap="square" rtlCol="0">
            <a:spAutoFit/>
          </a:bodyPr>
          <a:lstStyle/>
          <a:p>
            <a:r>
              <a:rPr lang="en-US" sz="2400" b="1" u="sng" dirty="0" smtClean="0"/>
              <a:t>Question 16 Answer</a:t>
            </a:r>
          </a:p>
          <a:p>
            <a:r>
              <a:rPr lang="en-US" sz="1400" b="1" i="1" dirty="0" smtClean="0"/>
              <a:t>Correct answer is </a:t>
            </a:r>
            <a:r>
              <a:rPr lang="en-US" sz="1400" b="1" i="1" dirty="0"/>
              <a:t>A</a:t>
            </a:r>
            <a:r>
              <a:rPr lang="en-US" sz="1400" b="1" i="1" dirty="0" smtClean="0"/>
              <a:t>. </a:t>
            </a:r>
            <a:r>
              <a:rPr lang="en-US" sz="1400" i="1" dirty="0" smtClean="0"/>
              <a:t>Security event management (SEM) solutions are intended to provide a common platform for log collection, collation, and analysis in real-time to allow for more effective and efficient response.  Log management systems are similar in that, they also collect logs and provide the ability to report against them, although their focus tends to be on the historical analysis of log information, rather than real-time analysis.  They may be combined with SEM solutions to provide both historical and real-time functions.  Evidence collections for admissibility in court and pattern discernment are not real-time functions.               </a:t>
            </a:r>
            <a:endParaRPr lang="en-US" sz="2400" u="sng" dirty="0"/>
          </a:p>
        </p:txBody>
      </p:sp>
    </p:spTree>
    <p:extLst>
      <p:ext uri="{BB962C8B-B14F-4D97-AF65-F5344CB8AC3E}">
        <p14:creationId xmlns:p14="http://schemas.microsoft.com/office/powerpoint/2010/main" val="16595599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u="sng" dirty="0" smtClean="0"/>
              <a:t>Question 17</a:t>
            </a:r>
            <a:r>
              <a:rPr lang="en-US" sz="2000" dirty="0" smtClean="0"/>
              <a:t/>
            </a:r>
            <a:br>
              <a:rPr lang="en-US" sz="2000" dirty="0" smtClean="0"/>
            </a:br>
            <a:r>
              <a:rPr lang="en-US" sz="2000" dirty="0" smtClean="0"/>
              <a:t>When normal traffic is flagged as an attack, it is an example of ……</a:t>
            </a:r>
            <a:endParaRPr lang="en-US" sz="2000" dirty="0"/>
          </a:p>
        </p:txBody>
      </p:sp>
      <p:sp>
        <p:nvSpPr>
          <p:cNvPr id="3" name="Content Placeholder 2"/>
          <p:cNvSpPr>
            <a:spLocks noGrp="1"/>
          </p:cNvSpPr>
          <p:nvPr>
            <p:ph idx="1"/>
          </p:nvPr>
        </p:nvSpPr>
        <p:spPr>
          <a:xfrm>
            <a:off x="457200" y="1600201"/>
            <a:ext cx="8229600" cy="2438400"/>
          </a:xfrm>
        </p:spPr>
        <p:txBody>
          <a:bodyPr>
            <a:normAutofit/>
          </a:bodyPr>
          <a:lstStyle/>
          <a:p>
            <a:pPr marL="0" indent="0">
              <a:buNone/>
            </a:pPr>
            <a:r>
              <a:rPr lang="en-US" dirty="0" smtClean="0"/>
              <a:t>A.	</a:t>
            </a:r>
            <a:r>
              <a:rPr lang="en-US" sz="2000" dirty="0" smtClean="0"/>
              <a:t>Fail-safe</a:t>
            </a:r>
            <a:endParaRPr lang="en-US" dirty="0" smtClean="0"/>
          </a:p>
          <a:p>
            <a:pPr marL="0" indent="0">
              <a:buNone/>
            </a:pPr>
            <a:r>
              <a:rPr lang="en-US" dirty="0" smtClean="0"/>
              <a:t>B.	</a:t>
            </a:r>
            <a:r>
              <a:rPr lang="en-US" sz="2000" dirty="0" smtClean="0"/>
              <a:t>Fail-secure</a:t>
            </a:r>
            <a:endParaRPr lang="en-US" dirty="0" smtClean="0"/>
          </a:p>
          <a:p>
            <a:pPr marL="0" indent="0">
              <a:buNone/>
            </a:pPr>
            <a:r>
              <a:rPr lang="en-US" dirty="0" smtClean="0"/>
              <a:t>C.	</a:t>
            </a:r>
            <a:r>
              <a:rPr lang="en-US" sz="2000" dirty="0" smtClean="0"/>
              <a:t>False-negative</a:t>
            </a:r>
            <a:endParaRPr lang="en-US" dirty="0" smtClean="0"/>
          </a:p>
          <a:p>
            <a:pPr marL="0" indent="0">
              <a:buNone/>
            </a:pPr>
            <a:r>
              <a:rPr lang="en-US" dirty="0" smtClean="0"/>
              <a:t>D.	</a:t>
            </a:r>
            <a:r>
              <a:rPr lang="en-US" sz="2000" dirty="0" smtClean="0"/>
              <a:t>False-positive</a:t>
            </a:r>
            <a:endParaRPr lang="en-US" dirty="0"/>
          </a:p>
        </p:txBody>
      </p:sp>
      <p:sp>
        <p:nvSpPr>
          <p:cNvPr id="4" name="TextBox 3"/>
          <p:cNvSpPr txBox="1"/>
          <p:nvPr/>
        </p:nvSpPr>
        <p:spPr>
          <a:xfrm>
            <a:off x="533400" y="4343400"/>
            <a:ext cx="8001000" cy="1323439"/>
          </a:xfrm>
          <a:prstGeom prst="rect">
            <a:avLst/>
          </a:prstGeom>
          <a:noFill/>
        </p:spPr>
        <p:txBody>
          <a:bodyPr wrap="square" rtlCol="0">
            <a:spAutoFit/>
          </a:bodyPr>
          <a:lstStyle/>
          <a:p>
            <a:r>
              <a:rPr lang="en-US" sz="2400" b="1" u="sng" dirty="0" smtClean="0"/>
              <a:t>Question 17 Answer</a:t>
            </a:r>
          </a:p>
          <a:p>
            <a:r>
              <a:rPr lang="en-US" sz="1400" b="1" i="1" dirty="0" smtClean="0"/>
              <a:t>Correct answer is </a:t>
            </a:r>
            <a:r>
              <a:rPr lang="en-US" sz="1400" b="1" i="1" dirty="0"/>
              <a:t>D</a:t>
            </a:r>
            <a:r>
              <a:rPr lang="en-US" sz="1400" b="1" i="1" dirty="0" smtClean="0"/>
              <a:t>. </a:t>
            </a:r>
            <a:r>
              <a:rPr lang="en-US" sz="1400" i="1" dirty="0" smtClean="0"/>
              <a:t>   False-positives occur when the IDS or IPS identifies something as an attack, but it is in fact normal traffic.  False-negatives occur when it failed to interpret something as an attack when it should have.  In these cases, intrusion systems must be carefully “tuned” to ensure that these are kept to a minimum.         </a:t>
            </a:r>
            <a:endParaRPr lang="en-US" sz="2400" u="sng" dirty="0"/>
          </a:p>
        </p:txBody>
      </p:sp>
    </p:spTree>
    <p:extLst>
      <p:ext uri="{BB962C8B-B14F-4D97-AF65-F5344CB8AC3E}">
        <p14:creationId xmlns:p14="http://schemas.microsoft.com/office/powerpoint/2010/main" val="21897551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2400" b="1" u="sng" dirty="0" smtClean="0"/>
              <a:t>Question 18</a:t>
            </a:r>
            <a:r>
              <a:rPr lang="en-US" sz="2000" dirty="0" smtClean="0"/>
              <a:t/>
            </a:r>
            <a:br>
              <a:rPr lang="en-US" sz="2000" dirty="0" smtClean="0"/>
            </a:br>
            <a:r>
              <a:rPr lang="en-US" sz="2000" dirty="0" smtClean="0"/>
              <a:t>The best way to ensure that there is no </a:t>
            </a:r>
            <a:r>
              <a:rPr lang="en-US" sz="2000" dirty="0"/>
              <a:t>data </a:t>
            </a:r>
            <a:r>
              <a:rPr lang="en-US" sz="2000" dirty="0" err="1"/>
              <a:t>remanence</a:t>
            </a:r>
            <a:r>
              <a:rPr lang="en-US" sz="2000" dirty="0"/>
              <a:t> </a:t>
            </a:r>
            <a:r>
              <a:rPr lang="en-US" sz="2000" dirty="0" smtClean="0"/>
              <a:t>of sensitive information that was once stored on a burn-once DVD media is by ……</a:t>
            </a:r>
            <a:endParaRPr lang="en-US" sz="2000" dirty="0"/>
          </a:p>
        </p:txBody>
      </p:sp>
      <p:sp>
        <p:nvSpPr>
          <p:cNvPr id="3" name="Content Placeholder 2"/>
          <p:cNvSpPr>
            <a:spLocks noGrp="1"/>
          </p:cNvSpPr>
          <p:nvPr>
            <p:ph idx="1"/>
          </p:nvPr>
        </p:nvSpPr>
        <p:spPr>
          <a:xfrm>
            <a:off x="457200" y="1600201"/>
            <a:ext cx="8229600" cy="2438400"/>
          </a:xfrm>
        </p:spPr>
        <p:txBody>
          <a:bodyPr>
            <a:normAutofit/>
          </a:bodyPr>
          <a:lstStyle/>
          <a:p>
            <a:pPr marL="0" indent="0">
              <a:buNone/>
            </a:pPr>
            <a:r>
              <a:rPr lang="en-US" dirty="0" smtClean="0"/>
              <a:t>A.	</a:t>
            </a:r>
            <a:r>
              <a:rPr lang="en-US" sz="2000" dirty="0" smtClean="0"/>
              <a:t>Deletion</a:t>
            </a:r>
            <a:endParaRPr lang="en-US" dirty="0" smtClean="0"/>
          </a:p>
          <a:p>
            <a:pPr marL="0" indent="0">
              <a:buNone/>
            </a:pPr>
            <a:r>
              <a:rPr lang="en-US" dirty="0" smtClean="0"/>
              <a:t>B.	</a:t>
            </a:r>
            <a:r>
              <a:rPr lang="en-US" sz="2000" dirty="0" smtClean="0"/>
              <a:t>Degaussing</a:t>
            </a:r>
            <a:endParaRPr lang="en-US" dirty="0" smtClean="0"/>
          </a:p>
          <a:p>
            <a:pPr marL="0" indent="0">
              <a:buNone/>
            </a:pPr>
            <a:r>
              <a:rPr lang="en-US" dirty="0" smtClean="0"/>
              <a:t>C.	</a:t>
            </a:r>
            <a:r>
              <a:rPr lang="en-US" sz="2000" dirty="0" smtClean="0"/>
              <a:t>Destruction</a:t>
            </a:r>
            <a:endParaRPr lang="en-US" dirty="0" smtClean="0"/>
          </a:p>
          <a:p>
            <a:pPr marL="0" indent="0">
              <a:buNone/>
            </a:pPr>
            <a:r>
              <a:rPr lang="en-US" dirty="0" smtClean="0"/>
              <a:t>D.	</a:t>
            </a:r>
            <a:r>
              <a:rPr lang="en-US" sz="2000" dirty="0" smtClean="0"/>
              <a:t>Overwriting</a:t>
            </a:r>
            <a:endParaRPr lang="en-US" dirty="0"/>
          </a:p>
        </p:txBody>
      </p:sp>
      <p:sp>
        <p:nvSpPr>
          <p:cNvPr id="4" name="TextBox 3"/>
          <p:cNvSpPr txBox="1"/>
          <p:nvPr/>
        </p:nvSpPr>
        <p:spPr>
          <a:xfrm>
            <a:off x="533400" y="4343400"/>
            <a:ext cx="8001000" cy="1323439"/>
          </a:xfrm>
          <a:prstGeom prst="rect">
            <a:avLst/>
          </a:prstGeom>
          <a:noFill/>
        </p:spPr>
        <p:txBody>
          <a:bodyPr wrap="square" rtlCol="0">
            <a:spAutoFit/>
          </a:bodyPr>
          <a:lstStyle/>
          <a:p>
            <a:r>
              <a:rPr lang="en-US" sz="2400" b="1" u="sng" dirty="0" smtClean="0"/>
              <a:t>Question 18 Answer</a:t>
            </a:r>
          </a:p>
          <a:p>
            <a:r>
              <a:rPr lang="en-US" sz="1400" b="1" i="1" dirty="0" smtClean="0"/>
              <a:t>Correct answer is </a:t>
            </a:r>
            <a:r>
              <a:rPr lang="en-US" sz="1400" b="1" i="1" dirty="0"/>
              <a:t>C</a:t>
            </a:r>
            <a:r>
              <a:rPr lang="en-US" sz="1400" b="1" i="1" dirty="0" smtClean="0"/>
              <a:t>. </a:t>
            </a:r>
            <a:r>
              <a:rPr lang="en-US" sz="1400" i="1" dirty="0" smtClean="0"/>
              <a:t>   Optical media such as CDs and DVD must be physically destroyed to make sure that there is no residual data that can be disclosed.  Since the media mentioned in this context is a read-only media (burn-once) DVD, the information on it cannot be overwritten or deleted.  Degaussing can reduce or remove data </a:t>
            </a:r>
            <a:r>
              <a:rPr lang="en-US" sz="1400" i="1" dirty="0" err="1" smtClean="0"/>
              <a:t>remanence</a:t>
            </a:r>
            <a:r>
              <a:rPr lang="en-US" sz="1400" i="1" dirty="0" smtClean="0"/>
              <a:t> in magnetic non-optical media         </a:t>
            </a:r>
            <a:endParaRPr lang="en-US" sz="2400" u="sng" dirty="0"/>
          </a:p>
        </p:txBody>
      </p:sp>
    </p:spTree>
    <p:extLst>
      <p:ext uri="{BB962C8B-B14F-4D97-AF65-F5344CB8AC3E}">
        <p14:creationId xmlns:p14="http://schemas.microsoft.com/office/powerpoint/2010/main" val="411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2400" b="1" u="sng" dirty="0" smtClean="0"/>
              <a:t>Question 19</a:t>
            </a:r>
            <a:r>
              <a:rPr lang="en-US" sz="2000" dirty="0" smtClean="0"/>
              <a:t/>
            </a:r>
            <a:br>
              <a:rPr lang="en-US" sz="2000" dirty="0" smtClean="0"/>
            </a:br>
            <a:r>
              <a:rPr lang="en-US" sz="2000" dirty="0" smtClean="0"/>
              <a:t>Which of the following processes is concerned with not only identifying the root cause but also addressing the underlying issue?</a:t>
            </a:r>
            <a:endParaRPr lang="en-US" sz="2000" dirty="0"/>
          </a:p>
        </p:txBody>
      </p:sp>
      <p:sp>
        <p:nvSpPr>
          <p:cNvPr id="3" name="Content Placeholder 2"/>
          <p:cNvSpPr>
            <a:spLocks noGrp="1"/>
          </p:cNvSpPr>
          <p:nvPr>
            <p:ph idx="1"/>
          </p:nvPr>
        </p:nvSpPr>
        <p:spPr>
          <a:xfrm>
            <a:off x="457200" y="1600201"/>
            <a:ext cx="8229600" cy="2438400"/>
          </a:xfrm>
        </p:spPr>
        <p:txBody>
          <a:bodyPr>
            <a:normAutofit/>
          </a:bodyPr>
          <a:lstStyle/>
          <a:p>
            <a:pPr marL="0" indent="0">
              <a:buNone/>
            </a:pPr>
            <a:r>
              <a:rPr lang="en-US" dirty="0" smtClean="0"/>
              <a:t>A.	</a:t>
            </a:r>
            <a:r>
              <a:rPr lang="en-US" sz="2000" dirty="0" smtClean="0"/>
              <a:t>Incident management</a:t>
            </a:r>
            <a:endParaRPr lang="en-US" dirty="0" smtClean="0"/>
          </a:p>
          <a:p>
            <a:pPr marL="0" indent="0">
              <a:buNone/>
            </a:pPr>
            <a:r>
              <a:rPr lang="en-US" dirty="0" smtClean="0"/>
              <a:t>B.	</a:t>
            </a:r>
            <a:r>
              <a:rPr lang="en-US" sz="2000" dirty="0" smtClean="0"/>
              <a:t>Problem management</a:t>
            </a:r>
            <a:endParaRPr lang="en-US" dirty="0" smtClean="0"/>
          </a:p>
          <a:p>
            <a:pPr marL="0" indent="0">
              <a:buNone/>
            </a:pPr>
            <a:r>
              <a:rPr lang="en-US" dirty="0" smtClean="0"/>
              <a:t>C.	</a:t>
            </a:r>
            <a:r>
              <a:rPr lang="en-US" sz="2000" dirty="0" smtClean="0"/>
              <a:t>Change management</a:t>
            </a:r>
            <a:endParaRPr lang="en-US" dirty="0" smtClean="0"/>
          </a:p>
          <a:p>
            <a:pPr marL="0" indent="0">
              <a:buNone/>
            </a:pPr>
            <a:r>
              <a:rPr lang="en-US" dirty="0" smtClean="0"/>
              <a:t>D.	</a:t>
            </a:r>
            <a:r>
              <a:rPr lang="en-US" sz="2000" dirty="0" smtClean="0"/>
              <a:t>Configuration Management</a:t>
            </a:r>
            <a:endParaRPr lang="en-US" dirty="0"/>
          </a:p>
        </p:txBody>
      </p:sp>
      <p:sp>
        <p:nvSpPr>
          <p:cNvPr id="4" name="TextBox 3"/>
          <p:cNvSpPr txBox="1"/>
          <p:nvPr/>
        </p:nvSpPr>
        <p:spPr>
          <a:xfrm>
            <a:off x="533400" y="4343400"/>
            <a:ext cx="8001000" cy="1538883"/>
          </a:xfrm>
          <a:prstGeom prst="rect">
            <a:avLst/>
          </a:prstGeom>
          <a:noFill/>
        </p:spPr>
        <p:txBody>
          <a:bodyPr wrap="square" rtlCol="0">
            <a:spAutoFit/>
          </a:bodyPr>
          <a:lstStyle/>
          <a:p>
            <a:r>
              <a:rPr lang="en-US" sz="2400" b="1" u="sng" dirty="0" smtClean="0"/>
              <a:t>Question 19 Answer</a:t>
            </a:r>
          </a:p>
          <a:p>
            <a:r>
              <a:rPr lang="en-US" sz="1400" b="1" i="1" dirty="0" smtClean="0"/>
              <a:t>Correct answer is </a:t>
            </a:r>
            <a:r>
              <a:rPr lang="en-US" sz="1400" b="1" i="1" dirty="0"/>
              <a:t>B</a:t>
            </a:r>
            <a:r>
              <a:rPr lang="en-US" sz="1400" b="1" i="1" dirty="0" smtClean="0"/>
              <a:t>. </a:t>
            </a:r>
            <a:r>
              <a:rPr lang="en-US" sz="1400" i="1" dirty="0" smtClean="0"/>
              <a:t>   While incident management is concerned primarily with managing an adverse event, problem management is concerned with tracking that event back to a root cause and addressing the underlying problem.  Maintaining system integrity is accomplished through the process of change control management.  Configuration management is a process of identifying and documenting hardware components, software, and the associated settings.        </a:t>
            </a:r>
            <a:endParaRPr lang="en-US" sz="2400" u="sng" dirty="0"/>
          </a:p>
        </p:txBody>
      </p:sp>
    </p:spTree>
    <p:extLst>
      <p:ext uri="{BB962C8B-B14F-4D97-AF65-F5344CB8AC3E}">
        <p14:creationId xmlns:p14="http://schemas.microsoft.com/office/powerpoint/2010/main" val="4213544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u="sng" dirty="0" smtClean="0"/>
              <a:t>Question 20</a:t>
            </a:r>
            <a:r>
              <a:rPr lang="en-US" sz="2000" dirty="0" smtClean="0"/>
              <a:t/>
            </a:r>
            <a:br>
              <a:rPr lang="en-US" sz="2000" dirty="0" smtClean="0"/>
            </a:br>
            <a:r>
              <a:rPr lang="en-US" sz="2000" dirty="0" smtClean="0"/>
              <a:t>Before applying a software update to production systems, it is extremely important that …….. </a:t>
            </a:r>
            <a:endParaRPr lang="en-US" sz="2000" dirty="0"/>
          </a:p>
        </p:txBody>
      </p:sp>
      <p:sp>
        <p:nvSpPr>
          <p:cNvPr id="3" name="Content Placeholder 2"/>
          <p:cNvSpPr>
            <a:spLocks noGrp="1"/>
          </p:cNvSpPr>
          <p:nvPr>
            <p:ph idx="1"/>
          </p:nvPr>
        </p:nvSpPr>
        <p:spPr>
          <a:xfrm>
            <a:off x="457200" y="1600201"/>
            <a:ext cx="8229600" cy="2438400"/>
          </a:xfrm>
        </p:spPr>
        <p:txBody>
          <a:bodyPr>
            <a:normAutofit fontScale="92500" lnSpcReduction="10000"/>
          </a:bodyPr>
          <a:lstStyle/>
          <a:p>
            <a:pPr marL="0" indent="0">
              <a:buNone/>
            </a:pPr>
            <a:r>
              <a:rPr lang="en-US" dirty="0" smtClean="0"/>
              <a:t>A.	</a:t>
            </a:r>
            <a:r>
              <a:rPr lang="en-US" sz="2000" dirty="0" smtClean="0"/>
              <a:t>Full disclosure information about the threat that the patch addresses 	is available</a:t>
            </a:r>
            <a:endParaRPr lang="en-US" dirty="0" smtClean="0"/>
          </a:p>
          <a:p>
            <a:pPr marL="0" indent="0">
              <a:buNone/>
            </a:pPr>
            <a:r>
              <a:rPr lang="en-US" dirty="0" smtClean="0"/>
              <a:t>B.	</a:t>
            </a:r>
            <a:r>
              <a:rPr lang="en-US" sz="2000" dirty="0" smtClean="0"/>
              <a:t>The patching process is documented</a:t>
            </a:r>
            <a:endParaRPr lang="en-US" dirty="0" smtClean="0"/>
          </a:p>
          <a:p>
            <a:pPr marL="0" indent="0">
              <a:buNone/>
            </a:pPr>
            <a:r>
              <a:rPr lang="en-US" dirty="0" smtClean="0"/>
              <a:t>C.	</a:t>
            </a:r>
            <a:r>
              <a:rPr lang="en-US" sz="2000" dirty="0" smtClean="0"/>
              <a:t>The production systems are backed up</a:t>
            </a:r>
            <a:endParaRPr lang="en-US" dirty="0" smtClean="0"/>
          </a:p>
          <a:p>
            <a:pPr marL="0" indent="0">
              <a:buNone/>
            </a:pPr>
            <a:r>
              <a:rPr lang="en-US" dirty="0" smtClean="0"/>
              <a:t>D.	</a:t>
            </a:r>
            <a:r>
              <a:rPr lang="en-US" sz="2000" dirty="0" smtClean="0"/>
              <a:t>An independent third party attests the validity of the patch</a:t>
            </a:r>
            <a:endParaRPr lang="en-US" dirty="0"/>
          </a:p>
        </p:txBody>
      </p:sp>
      <p:sp>
        <p:nvSpPr>
          <p:cNvPr id="4" name="TextBox 3"/>
          <p:cNvSpPr txBox="1"/>
          <p:nvPr/>
        </p:nvSpPr>
        <p:spPr>
          <a:xfrm>
            <a:off x="533400" y="4343400"/>
            <a:ext cx="8001000" cy="2185214"/>
          </a:xfrm>
          <a:prstGeom prst="rect">
            <a:avLst/>
          </a:prstGeom>
          <a:noFill/>
        </p:spPr>
        <p:txBody>
          <a:bodyPr wrap="square" rtlCol="0">
            <a:spAutoFit/>
          </a:bodyPr>
          <a:lstStyle/>
          <a:p>
            <a:r>
              <a:rPr lang="en-US" sz="2400" b="1" u="sng" dirty="0" smtClean="0"/>
              <a:t>Question 20 Answer</a:t>
            </a:r>
          </a:p>
          <a:p>
            <a:r>
              <a:rPr lang="en-US" sz="1400" b="1" i="1" dirty="0" smtClean="0"/>
              <a:t>Correct answer is </a:t>
            </a:r>
            <a:r>
              <a:rPr lang="en-US" sz="1400" b="1" i="1" dirty="0"/>
              <a:t>C</a:t>
            </a:r>
            <a:r>
              <a:rPr lang="en-US" sz="1400" b="1" i="1" dirty="0" smtClean="0"/>
              <a:t>. </a:t>
            </a:r>
            <a:r>
              <a:rPr lang="en-US" sz="1400" i="1" dirty="0" smtClean="0"/>
              <a:t>   Prior to deploying updates to production servers, make certain that a full system backup is conducted.  In the regrettable event of a system crash, due to the update, the server and data can be recovered without a significant loss of data.  Additionally, if the update involved proprietary code, it will be necessary to provide a copy of the server or application image to the media librarian.  The presence or absence of full disclosure information is good to have but not a requirement as the patching process will have to be a risk-based decision as it applies to the organization.  Documentation of the patching process is the last step in patch management process.  Independent third-party assessments are not usually related to attesting patch validity         </a:t>
            </a:r>
            <a:endParaRPr lang="en-US" sz="2400" u="sng" dirty="0"/>
          </a:p>
        </p:txBody>
      </p:sp>
    </p:spTree>
    <p:extLst>
      <p:ext uri="{BB962C8B-B14F-4D97-AF65-F5344CB8AC3E}">
        <p14:creationId xmlns:p14="http://schemas.microsoft.com/office/powerpoint/2010/main" val="1204784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ENOUGH QUESTIONS ALREADY</a:t>
            </a:r>
            <a:endParaRPr lang="en-US" dirty="0"/>
          </a:p>
        </p:txBody>
      </p:sp>
      <p:pic>
        <p:nvPicPr>
          <p:cNvPr id="4" name="Picture 3"/>
          <p:cNvPicPr>
            <a:picLocks noChangeAspect="1"/>
          </p:cNvPicPr>
          <p:nvPr/>
        </p:nvPicPr>
        <p:blipFill>
          <a:blip r:embed="rId2"/>
          <a:stretch>
            <a:fillRect/>
          </a:stretch>
        </p:blipFill>
        <p:spPr>
          <a:xfrm>
            <a:off x="370011" y="1592589"/>
            <a:ext cx="8523242" cy="5565433"/>
          </a:xfrm>
          <a:prstGeom prst="rect">
            <a:avLst/>
          </a:prstGeom>
        </p:spPr>
      </p:pic>
    </p:spTree>
    <p:extLst>
      <p:ext uri="{BB962C8B-B14F-4D97-AF65-F5344CB8AC3E}">
        <p14:creationId xmlns:p14="http://schemas.microsoft.com/office/powerpoint/2010/main" val="42424743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010" y="107576"/>
            <a:ext cx="8660236" cy="652479"/>
          </a:xfrm>
        </p:spPr>
        <p:txBody>
          <a:bodyPr/>
          <a:lstStyle/>
          <a:p>
            <a:r>
              <a:rPr lang="en-US" sz="3600" dirty="0" smtClean="0"/>
              <a:t>The Power of Professional Networking</a:t>
            </a:r>
            <a:endParaRPr lang="en-US" sz="3600" dirty="0"/>
          </a:p>
        </p:txBody>
      </p:sp>
      <p:pic>
        <p:nvPicPr>
          <p:cNvPr id="4" name="Picture 3" descr="Screen Shot 2014-06-19 at 9.40.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040" y="856593"/>
            <a:ext cx="6095423" cy="5791215"/>
          </a:xfrm>
          <a:prstGeom prst="rect">
            <a:avLst/>
          </a:prstGeom>
        </p:spPr>
      </p:pic>
    </p:spTree>
    <p:extLst>
      <p:ext uri="{BB962C8B-B14F-4D97-AF65-F5344CB8AC3E}">
        <p14:creationId xmlns:p14="http://schemas.microsoft.com/office/powerpoint/2010/main" val="3362210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010" y="107576"/>
            <a:ext cx="8660236" cy="652479"/>
          </a:xfrm>
        </p:spPr>
        <p:txBody>
          <a:bodyPr/>
          <a:lstStyle/>
          <a:p>
            <a:r>
              <a:rPr lang="en-US" sz="3600" dirty="0" smtClean="0"/>
              <a:t>The Power of Professional Networking</a:t>
            </a:r>
            <a:endParaRPr lang="en-US" sz="3600" dirty="0"/>
          </a:p>
        </p:txBody>
      </p:sp>
      <p:pic>
        <p:nvPicPr>
          <p:cNvPr id="3" name="Picture 2" descr="clement-no-emai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465" y="962313"/>
            <a:ext cx="6794500" cy="5295900"/>
          </a:xfrm>
          <a:prstGeom prst="rect">
            <a:avLst/>
          </a:prstGeom>
        </p:spPr>
      </p:pic>
    </p:spTree>
    <p:extLst>
      <p:ext uri="{BB962C8B-B14F-4D97-AF65-F5344CB8AC3E}">
        <p14:creationId xmlns:p14="http://schemas.microsoft.com/office/powerpoint/2010/main" val="3287319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010" y="107576"/>
            <a:ext cx="8660236" cy="652479"/>
          </a:xfrm>
        </p:spPr>
        <p:txBody>
          <a:bodyPr/>
          <a:lstStyle/>
          <a:p>
            <a:r>
              <a:rPr lang="en-US" sz="3600" dirty="0" smtClean="0"/>
              <a:t>The Power of Professional Networking</a:t>
            </a:r>
            <a:endParaRPr lang="en-US" sz="3600" dirty="0"/>
          </a:p>
        </p:txBody>
      </p:sp>
      <p:sp>
        <p:nvSpPr>
          <p:cNvPr id="4" name="TextBox 3"/>
          <p:cNvSpPr txBox="1"/>
          <p:nvPr/>
        </p:nvSpPr>
        <p:spPr>
          <a:xfrm>
            <a:off x="705517" y="1389776"/>
            <a:ext cx="8718170" cy="4247317"/>
          </a:xfrm>
          <a:prstGeom prst="rect">
            <a:avLst/>
          </a:prstGeom>
          <a:noFill/>
        </p:spPr>
        <p:txBody>
          <a:bodyPr wrap="square" rtlCol="0">
            <a:spAutoFit/>
          </a:bodyPr>
          <a:lstStyle/>
          <a:p>
            <a:endParaRPr lang="en-US" dirty="0"/>
          </a:p>
          <a:p>
            <a:r>
              <a:rPr lang="en-US" dirty="0">
                <a:hlinkClick r:id="rId2"/>
              </a:rPr>
              <a:t>http://cccure.training/tutorials/Drap&amp;DropHotspot/</a:t>
            </a:r>
            <a:r>
              <a:rPr lang="en-US" dirty="0" smtClean="0">
                <a:hlinkClick r:id="rId2"/>
              </a:rPr>
              <a:t>quiz.html</a:t>
            </a:r>
            <a:endParaRPr lang="en-US" dirty="0" smtClean="0"/>
          </a:p>
          <a:p>
            <a:endParaRPr lang="en-US" dirty="0"/>
          </a:p>
          <a:p>
            <a:endParaRPr lang="en-US" dirty="0" smtClean="0"/>
          </a:p>
          <a:p>
            <a:endParaRPr lang="en-US" dirty="0"/>
          </a:p>
          <a:p>
            <a:endParaRPr lang="en-US" dirty="0" smtClean="0"/>
          </a:p>
          <a:p>
            <a:endParaRPr lang="en-US" dirty="0"/>
          </a:p>
          <a:p>
            <a:r>
              <a:rPr lang="en-US" dirty="0">
                <a:hlinkClick r:id="rId3"/>
              </a:rPr>
              <a:t>http://www.freepracticetests.org/quiz/index.php?page=quiz</a:t>
            </a:r>
            <a:endParaRPr lang="en-US" dirty="0"/>
          </a:p>
          <a:p>
            <a:endParaRPr lang="en-US" dirty="0" smtClean="0"/>
          </a:p>
          <a:p>
            <a:endParaRPr lang="en-US" dirty="0"/>
          </a:p>
          <a:p>
            <a:endParaRPr lang="en-US" dirty="0" smtClean="0"/>
          </a:p>
          <a:p>
            <a:r>
              <a:rPr lang="en-US" dirty="0" smtClean="0"/>
              <a:t> </a:t>
            </a:r>
          </a:p>
          <a:p>
            <a:endParaRPr lang="en-US" dirty="0"/>
          </a:p>
          <a:p>
            <a:endParaRPr lang="en-US" dirty="0" smtClean="0"/>
          </a:p>
          <a:p>
            <a:endParaRPr lang="en-US" dirty="0"/>
          </a:p>
        </p:txBody>
      </p:sp>
    </p:spTree>
    <p:extLst>
      <p:ext uri="{BB962C8B-B14F-4D97-AF65-F5344CB8AC3E}">
        <p14:creationId xmlns:p14="http://schemas.microsoft.com/office/powerpoint/2010/main" val="3287319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7901"/>
            <a:ext cx="8042276" cy="837754"/>
          </a:xfrm>
        </p:spPr>
        <p:txBody>
          <a:bodyPr/>
          <a:lstStyle/>
          <a:p>
            <a:r>
              <a:rPr lang="en-US" dirty="0" smtClean="0"/>
              <a:t>That is new to me</a:t>
            </a:r>
            <a:endParaRPr lang="en-US" dirty="0"/>
          </a:p>
        </p:txBody>
      </p:sp>
      <p:sp>
        <p:nvSpPr>
          <p:cNvPr id="3" name="Content Placeholder 2"/>
          <p:cNvSpPr>
            <a:spLocks noGrp="1"/>
          </p:cNvSpPr>
          <p:nvPr>
            <p:ph idx="1"/>
          </p:nvPr>
        </p:nvSpPr>
        <p:spPr>
          <a:xfrm>
            <a:off x="803275" y="1487312"/>
            <a:ext cx="8042276" cy="4343400"/>
          </a:xfrm>
        </p:spPr>
        <p:txBody>
          <a:bodyPr/>
          <a:lstStyle/>
          <a:p>
            <a:r>
              <a:rPr lang="en-US" dirty="0" smtClean="0"/>
              <a:t>Where is my </a:t>
            </a:r>
            <a:r>
              <a:rPr lang="en-US" dirty="0" err="1" smtClean="0"/>
              <a:t>scantron</a:t>
            </a:r>
            <a:r>
              <a:rPr lang="en-US" dirty="0" smtClean="0"/>
              <a:t> sheet and #2 pencil ????</a:t>
            </a:r>
          </a:p>
          <a:p>
            <a:pPr marL="0" indent="0">
              <a:buNone/>
            </a:pPr>
            <a:endParaRPr lang="en-US" dirty="0" smtClean="0"/>
          </a:p>
          <a:p>
            <a:r>
              <a:rPr lang="en-US" dirty="0" smtClean="0"/>
              <a:t>Computer Based Testing and Test Centers</a:t>
            </a:r>
          </a:p>
          <a:p>
            <a:pPr marL="0" indent="0">
              <a:buNone/>
            </a:pPr>
            <a:endParaRPr lang="en-US" dirty="0" smtClean="0"/>
          </a:p>
          <a:p>
            <a:r>
              <a:rPr lang="en-US" dirty="0" smtClean="0"/>
              <a:t>Scenario Based Questions</a:t>
            </a:r>
          </a:p>
          <a:p>
            <a:pPr lvl="1"/>
            <a:r>
              <a:rPr lang="en-US" dirty="0" smtClean="0"/>
              <a:t>Not just multiple guess anymore</a:t>
            </a:r>
          </a:p>
          <a:p>
            <a:pPr lvl="1"/>
            <a:r>
              <a:rPr lang="en-US" dirty="0">
                <a:hlinkClick r:id="rId2"/>
              </a:rPr>
              <a:t>https://www.cccure.org/article1631.</a:t>
            </a:r>
            <a:r>
              <a:rPr lang="en-US" dirty="0" smtClean="0">
                <a:hlinkClick r:id="rId2"/>
              </a:rPr>
              <a:t>html</a:t>
            </a:r>
            <a:endParaRPr lang="en-US" dirty="0" smtClean="0"/>
          </a:p>
          <a:p>
            <a:pPr lvl="1"/>
            <a:endParaRPr lang="en-US" dirty="0"/>
          </a:p>
        </p:txBody>
      </p:sp>
    </p:spTree>
    <p:extLst>
      <p:ext uri="{BB962C8B-B14F-4D97-AF65-F5344CB8AC3E}">
        <p14:creationId xmlns:p14="http://schemas.microsoft.com/office/powerpoint/2010/main" val="1973845386"/>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Best of Luck to you</a:t>
            </a:r>
            <a:endParaRPr lang="en-US" dirty="0"/>
          </a:p>
        </p:txBody>
      </p:sp>
      <p:sp>
        <p:nvSpPr>
          <p:cNvPr id="3" name="Content Placeholder 2"/>
          <p:cNvSpPr>
            <a:spLocks noGrp="1"/>
          </p:cNvSpPr>
          <p:nvPr>
            <p:ph idx="1"/>
          </p:nvPr>
        </p:nvSpPr>
        <p:spPr/>
        <p:txBody>
          <a:bodyPr>
            <a:normAutofit/>
          </a:bodyPr>
          <a:lstStyle/>
          <a:p>
            <a:r>
              <a:rPr lang="en-US" sz="4000" dirty="0" smtClean="0"/>
              <a:t>Soon you too will need CPE’s</a:t>
            </a:r>
          </a:p>
          <a:p>
            <a:pPr marL="0" indent="0">
              <a:buNone/>
            </a:pPr>
            <a:endParaRPr lang="en-US" sz="4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971800"/>
            <a:ext cx="3566511" cy="3795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997462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Security Domain</a:t>
            </a:r>
          </a:p>
        </p:txBody>
      </p:sp>
      <p:sp>
        <p:nvSpPr>
          <p:cNvPr id="6" name="Content Placeholder 5"/>
          <p:cNvSpPr>
            <a:spLocks noGrp="1"/>
          </p:cNvSpPr>
          <p:nvPr>
            <p:ph idx="1"/>
          </p:nvPr>
        </p:nvSpPr>
        <p:spPr>
          <a:xfrm>
            <a:off x="549274" y="1600200"/>
            <a:ext cx="8386855" cy="4932315"/>
          </a:xfrm>
        </p:spPr>
        <p:txBody>
          <a:bodyPr/>
          <a:lstStyle/>
          <a:p>
            <a:pPr marL="0" indent="0">
              <a:buNone/>
            </a:pPr>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3978" y="1600200"/>
            <a:ext cx="5409191" cy="4777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051215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332" y="107576"/>
            <a:ext cx="8725975" cy="1336956"/>
          </a:xfrm>
        </p:spPr>
        <p:txBody>
          <a:bodyPr>
            <a:normAutofit fontScale="90000"/>
          </a:bodyPr>
          <a:lstStyle/>
          <a:p>
            <a:r>
              <a:rPr lang="en-US" b="1" dirty="0" smtClean="0"/>
              <a:t>ISC2 CISSP</a:t>
            </a:r>
            <a:br>
              <a:rPr lang="en-US" b="1" dirty="0" smtClean="0"/>
            </a:br>
            <a:r>
              <a:rPr lang="en-US" dirty="0" smtClean="0"/>
              <a:t>candidate information bulletin</a:t>
            </a:r>
            <a:endParaRPr lang="en-US" dirty="0"/>
          </a:p>
        </p:txBody>
      </p:sp>
      <p:sp>
        <p:nvSpPr>
          <p:cNvPr id="3" name="Content Placeholder 2"/>
          <p:cNvSpPr>
            <a:spLocks noGrp="1"/>
          </p:cNvSpPr>
          <p:nvPr>
            <p:ph idx="1"/>
          </p:nvPr>
        </p:nvSpPr>
        <p:spPr>
          <a:xfrm>
            <a:off x="409934" y="1419789"/>
            <a:ext cx="8734066" cy="4517041"/>
          </a:xfrm>
        </p:spPr>
        <p:txBody>
          <a:bodyPr/>
          <a:lstStyle/>
          <a:p>
            <a:pPr marL="0" indent="0">
              <a:buNone/>
            </a:pPr>
            <a:r>
              <a:rPr lang="en-US" b="1" i="1" dirty="0" smtClean="0">
                <a:hlinkClick r:id="rId2"/>
              </a:rPr>
              <a:t>https</a:t>
            </a:r>
            <a:r>
              <a:rPr lang="en-US" b="1" i="1" dirty="0">
                <a:hlinkClick r:id="rId2"/>
              </a:rPr>
              <a:t>://www.isc2.org/candidate-information-</a:t>
            </a:r>
            <a:r>
              <a:rPr lang="en-US" b="1" i="1" dirty="0" smtClean="0">
                <a:hlinkClick r:id="rId2"/>
              </a:rPr>
              <a:t>bulletin.aspx</a:t>
            </a:r>
            <a:endParaRPr lang="en-US" b="1" i="1" dirty="0" smtClean="0"/>
          </a:p>
          <a:p>
            <a:pPr marL="0" indent="0">
              <a:buNone/>
            </a:pPr>
            <a:r>
              <a:rPr lang="en-US" b="1" dirty="0" smtClean="0"/>
              <a:t>Overview</a:t>
            </a:r>
          </a:p>
          <a:p>
            <a:pPr marL="0" indent="0">
              <a:buNone/>
            </a:pPr>
            <a:endParaRPr lang="en-US" dirty="0"/>
          </a:p>
        </p:txBody>
      </p:sp>
      <p:sp>
        <p:nvSpPr>
          <p:cNvPr id="4" name="TextBox 3"/>
          <p:cNvSpPr txBox="1"/>
          <p:nvPr/>
        </p:nvSpPr>
        <p:spPr>
          <a:xfrm>
            <a:off x="8753387" y="1114639"/>
            <a:ext cx="184666" cy="369332"/>
          </a:xfrm>
          <a:prstGeom prst="rect">
            <a:avLst/>
          </a:prstGeom>
          <a:noFill/>
        </p:spPr>
        <p:txBody>
          <a:bodyPr wrap="none" rtlCol="0">
            <a:spAutoFit/>
          </a:bodyPr>
          <a:lstStyle/>
          <a:p>
            <a:endParaRPr lang="en-US" dirty="0"/>
          </a:p>
        </p:txBody>
      </p:sp>
      <p:sp>
        <p:nvSpPr>
          <p:cNvPr id="5" name="TextBox 4"/>
          <p:cNvSpPr txBox="1"/>
          <p:nvPr/>
        </p:nvSpPr>
        <p:spPr>
          <a:xfrm>
            <a:off x="409935" y="2554905"/>
            <a:ext cx="8343452" cy="3693319"/>
          </a:xfrm>
          <a:prstGeom prst="rect">
            <a:avLst/>
          </a:prstGeom>
          <a:noFill/>
        </p:spPr>
        <p:txBody>
          <a:bodyPr wrap="square" rtlCol="0">
            <a:spAutoFit/>
          </a:bodyPr>
          <a:lstStyle/>
          <a:p>
            <a:r>
              <a:rPr lang="en-US" dirty="0" smtClean="0"/>
              <a:t>Security </a:t>
            </a:r>
            <a:r>
              <a:rPr lang="en-US" dirty="0"/>
              <a:t>Operations domain is used to identify critical information and the execution of selected measures that eliminate or reduce adversary exploitation of critical information. </a:t>
            </a:r>
            <a:r>
              <a:rPr lang="en-US" dirty="0" smtClean="0"/>
              <a:t>It </a:t>
            </a:r>
            <a:r>
              <a:rPr lang="en-US" dirty="0"/>
              <a:t>includes the definition of the controls over hardware, media, and the operators with access privileges to any of these resources. </a:t>
            </a:r>
            <a:r>
              <a:rPr lang="en-US" dirty="0" smtClean="0"/>
              <a:t>Auditing </a:t>
            </a:r>
            <a:r>
              <a:rPr lang="en-US" dirty="0"/>
              <a:t>and monitoring are the mechanisms, tools and facilities that permit the identification of security events and subsequent actions to identify the key elements and report the pertinent information to the appropriate individual, group, or process</a:t>
            </a:r>
            <a:r>
              <a:rPr lang="en-US" dirty="0" smtClean="0"/>
              <a:t>.</a:t>
            </a:r>
          </a:p>
          <a:p>
            <a:endParaRPr lang="en-US" dirty="0"/>
          </a:p>
          <a:p>
            <a:r>
              <a:rPr lang="en-US" dirty="0"/>
              <a:t>The candidate is expected to know the resources that must be protected, the privileges that must be restricted, the control mechanisms available, the potential for abuse of access, the appropriate controls, and the principles of good practice.</a:t>
            </a:r>
          </a:p>
        </p:txBody>
      </p:sp>
    </p:spTree>
    <p:extLst>
      <p:ext uri="{BB962C8B-B14F-4D97-AF65-F5344CB8AC3E}">
        <p14:creationId xmlns:p14="http://schemas.microsoft.com/office/powerpoint/2010/main" val="66799283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332" y="107576"/>
            <a:ext cx="8725975" cy="1336956"/>
          </a:xfrm>
        </p:spPr>
        <p:txBody>
          <a:bodyPr>
            <a:normAutofit fontScale="90000"/>
          </a:bodyPr>
          <a:lstStyle/>
          <a:p>
            <a:r>
              <a:rPr lang="en-US" b="1" dirty="0" smtClean="0"/>
              <a:t>ISC2 CISSP</a:t>
            </a:r>
            <a:br>
              <a:rPr lang="en-US" b="1" dirty="0" smtClean="0"/>
            </a:br>
            <a:r>
              <a:rPr lang="en-US" dirty="0" smtClean="0"/>
              <a:t>candidate information bulletin</a:t>
            </a:r>
            <a:endParaRPr lang="en-US" dirty="0"/>
          </a:p>
        </p:txBody>
      </p:sp>
      <p:sp>
        <p:nvSpPr>
          <p:cNvPr id="3" name="Content Placeholder 2"/>
          <p:cNvSpPr>
            <a:spLocks noGrp="1"/>
          </p:cNvSpPr>
          <p:nvPr>
            <p:ph idx="1"/>
          </p:nvPr>
        </p:nvSpPr>
        <p:spPr>
          <a:xfrm>
            <a:off x="409934" y="1419789"/>
            <a:ext cx="8734066" cy="4517041"/>
          </a:xfrm>
        </p:spPr>
        <p:txBody>
          <a:bodyPr/>
          <a:lstStyle/>
          <a:p>
            <a:pPr marL="0" indent="0">
              <a:buNone/>
            </a:pPr>
            <a:r>
              <a:rPr lang="en-US" b="1" i="1" dirty="0" smtClean="0">
                <a:hlinkClick r:id="rId2"/>
              </a:rPr>
              <a:t>https</a:t>
            </a:r>
            <a:r>
              <a:rPr lang="en-US" b="1" i="1" dirty="0">
                <a:hlinkClick r:id="rId2"/>
              </a:rPr>
              <a:t>://www.isc2.org/candidate-information-bulletin.aspx</a:t>
            </a:r>
            <a:endParaRPr lang="en-US" dirty="0"/>
          </a:p>
        </p:txBody>
      </p:sp>
      <p:sp>
        <p:nvSpPr>
          <p:cNvPr id="4" name="TextBox 3"/>
          <p:cNvSpPr txBox="1"/>
          <p:nvPr/>
        </p:nvSpPr>
        <p:spPr>
          <a:xfrm>
            <a:off x="8753387" y="1114639"/>
            <a:ext cx="184666" cy="369332"/>
          </a:xfrm>
          <a:prstGeom prst="rect">
            <a:avLst/>
          </a:prstGeom>
          <a:noFill/>
        </p:spPr>
        <p:txBody>
          <a:bodyPr wrap="none" rtlCol="0">
            <a:spAutoFit/>
          </a:bodyPr>
          <a:lstStyle/>
          <a:p>
            <a:endParaRPr lang="en-US" dirty="0"/>
          </a:p>
        </p:txBody>
      </p:sp>
      <p:sp>
        <p:nvSpPr>
          <p:cNvPr id="7" name="TextBox 6"/>
          <p:cNvSpPr txBox="1"/>
          <p:nvPr/>
        </p:nvSpPr>
        <p:spPr>
          <a:xfrm>
            <a:off x="155332" y="2392454"/>
            <a:ext cx="8988668" cy="3016211"/>
          </a:xfrm>
          <a:prstGeom prst="rect">
            <a:avLst/>
          </a:prstGeom>
          <a:noFill/>
        </p:spPr>
        <p:txBody>
          <a:bodyPr wrap="square" rtlCol="0">
            <a:spAutoFit/>
          </a:bodyPr>
          <a:lstStyle/>
          <a:p>
            <a:r>
              <a:rPr lang="en-US" sz="1900" b="1" dirty="0" smtClean="0"/>
              <a:t>Key </a:t>
            </a:r>
            <a:r>
              <a:rPr lang="en-US" sz="1900" b="1" dirty="0"/>
              <a:t>Areas of Knowledge</a:t>
            </a:r>
          </a:p>
          <a:p>
            <a:endParaRPr lang="en-US" sz="1900" b="1" i="1" dirty="0" smtClean="0"/>
          </a:p>
          <a:p>
            <a:r>
              <a:rPr lang="en-US" sz="1900" b="1" i="1" dirty="0" smtClean="0"/>
              <a:t>A</a:t>
            </a:r>
            <a:r>
              <a:rPr lang="en-US" sz="1900" b="1" i="1" dirty="0"/>
              <a:t>. Understand security operations concepts</a:t>
            </a:r>
          </a:p>
          <a:p>
            <a:endParaRPr lang="en-US" sz="1900" dirty="0" smtClean="0"/>
          </a:p>
          <a:p>
            <a:r>
              <a:rPr lang="en-US" sz="1900" dirty="0" smtClean="0"/>
              <a:t>  A</a:t>
            </a:r>
            <a:r>
              <a:rPr lang="en-US" sz="1900" dirty="0"/>
              <a:t>.1	Need-to-know/least privilege 	</a:t>
            </a:r>
            <a:endParaRPr lang="en-US" sz="1900" dirty="0" smtClean="0"/>
          </a:p>
          <a:p>
            <a:r>
              <a:rPr lang="en-US" sz="1900" dirty="0"/>
              <a:t> </a:t>
            </a:r>
            <a:r>
              <a:rPr lang="en-US" sz="1900" dirty="0" smtClean="0"/>
              <a:t> A</a:t>
            </a:r>
            <a:r>
              <a:rPr lang="en-US" sz="1900" dirty="0"/>
              <a:t>.2	Separation of duties and responsibilities </a:t>
            </a:r>
            <a:endParaRPr lang="en-US" sz="1900" dirty="0" smtClean="0"/>
          </a:p>
          <a:p>
            <a:r>
              <a:rPr lang="en-US" sz="1900" dirty="0" smtClean="0"/>
              <a:t>  A</a:t>
            </a:r>
            <a:r>
              <a:rPr lang="en-US" sz="1900" dirty="0"/>
              <a:t>.3	Monitor special privileges (e.g., operators, administrators) </a:t>
            </a:r>
          </a:p>
          <a:p>
            <a:r>
              <a:rPr lang="en-US" sz="1900" dirty="0" smtClean="0"/>
              <a:t>  A</a:t>
            </a:r>
            <a:r>
              <a:rPr lang="en-US" sz="1900" dirty="0"/>
              <a:t>.4	Job rotation </a:t>
            </a:r>
            <a:endParaRPr lang="en-US" sz="1900" dirty="0" smtClean="0"/>
          </a:p>
          <a:p>
            <a:r>
              <a:rPr lang="en-US" sz="1900" dirty="0" smtClean="0"/>
              <a:t>  A</a:t>
            </a:r>
            <a:r>
              <a:rPr lang="en-US" sz="1900" dirty="0"/>
              <a:t>.5	Marking, handling, storing and destroying of sensitive information </a:t>
            </a:r>
            <a:endParaRPr lang="en-US" sz="1900" dirty="0" smtClean="0"/>
          </a:p>
          <a:p>
            <a:r>
              <a:rPr lang="en-US" sz="1900" dirty="0"/>
              <a:t> </a:t>
            </a:r>
            <a:r>
              <a:rPr lang="en-US" sz="1900" dirty="0" smtClean="0"/>
              <a:t> A</a:t>
            </a:r>
            <a:r>
              <a:rPr lang="en-US" sz="1900" dirty="0"/>
              <a:t>.6	Record retention</a:t>
            </a:r>
          </a:p>
        </p:txBody>
      </p:sp>
    </p:spTree>
    <p:extLst>
      <p:ext uri="{BB962C8B-B14F-4D97-AF65-F5344CB8AC3E}">
        <p14:creationId xmlns:p14="http://schemas.microsoft.com/office/powerpoint/2010/main" val="124058601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332" y="107576"/>
            <a:ext cx="8725975" cy="1336956"/>
          </a:xfrm>
        </p:spPr>
        <p:txBody>
          <a:bodyPr>
            <a:normAutofit fontScale="90000"/>
          </a:bodyPr>
          <a:lstStyle/>
          <a:p>
            <a:r>
              <a:rPr lang="en-US" b="1" dirty="0" smtClean="0"/>
              <a:t>ISC2 CISSP</a:t>
            </a:r>
            <a:br>
              <a:rPr lang="en-US" b="1" dirty="0" smtClean="0"/>
            </a:br>
            <a:r>
              <a:rPr lang="en-US" dirty="0" smtClean="0"/>
              <a:t>candidate information bulletin</a:t>
            </a:r>
            <a:endParaRPr lang="en-US" dirty="0"/>
          </a:p>
        </p:txBody>
      </p:sp>
      <p:sp>
        <p:nvSpPr>
          <p:cNvPr id="3" name="Content Placeholder 2"/>
          <p:cNvSpPr>
            <a:spLocks noGrp="1"/>
          </p:cNvSpPr>
          <p:nvPr>
            <p:ph idx="1"/>
          </p:nvPr>
        </p:nvSpPr>
        <p:spPr>
          <a:xfrm>
            <a:off x="409934" y="1419789"/>
            <a:ext cx="8734066" cy="4517041"/>
          </a:xfrm>
        </p:spPr>
        <p:txBody>
          <a:bodyPr/>
          <a:lstStyle/>
          <a:p>
            <a:pPr marL="0" indent="0">
              <a:buNone/>
            </a:pPr>
            <a:r>
              <a:rPr lang="en-US" b="1" i="1" dirty="0" smtClean="0">
                <a:hlinkClick r:id="rId2"/>
              </a:rPr>
              <a:t>https</a:t>
            </a:r>
            <a:r>
              <a:rPr lang="en-US" b="1" i="1" dirty="0">
                <a:hlinkClick r:id="rId2"/>
              </a:rPr>
              <a:t>://www.isc2.org/candidate-information-bulletin.aspx</a:t>
            </a:r>
            <a:endParaRPr lang="en-US" dirty="0"/>
          </a:p>
        </p:txBody>
      </p:sp>
      <p:sp>
        <p:nvSpPr>
          <p:cNvPr id="4" name="TextBox 3"/>
          <p:cNvSpPr txBox="1"/>
          <p:nvPr/>
        </p:nvSpPr>
        <p:spPr>
          <a:xfrm>
            <a:off x="8753387" y="1114639"/>
            <a:ext cx="184666" cy="369332"/>
          </a:xfrm>
          <a:prstGeom prst="rect">
            <a:avLst/>
          </a:prstGeom>
          <a:noFill/>
        </p:spPr>
        <p:txBody>
          <a:bodyPr wrap="none" rtlCol="0">
            <a:spAutoFit/>
          </a:bodyPr>
          <a:lstStyle/>
          <a:p>
            <a:endParaRPr lang="en-US" dirty="0"/>
          </a:p>
        </p:txBody>
      </p:sp>
      <p:sp>
        <p:nvSpPr>
          <p:cNvPr id="7" name="TextBox 6"/>
          <p:cNvSpPr txBox="1"/>
          <p:nvPr/>
        </p:nvSpPr>
        <p:spPr>
          <a:xfrm>
            <a:off x="155332" y="2052784"/>
            <a:ext cx="8988668" cy="3739485"/>
          </a:xfrm>
          <a:prstGeom prst="rect">
            <a:avLst/>
          </a:prstGeom>
          <a:noFill/>
        </p:spPr>
        <p:txBody>
          <a:bodyPr wrap="square" rtlCol="0">
            <a:spAutoFit/>
          </a:bodyPr>
          <a:lstStyle/>
          <a:p>
            <a:r>
              <a:rPr lang="en-US" sz="1900" b="1" dirty="0" smtClean="0"/>
              <a:t>Key </a:t>
            </a:r>
            <a:r>
              <a:rPr lang="en-US" sz="1900" b="1" dirty="0"/>
              <a:t>Areas of </a:t>
            </a:r>
            <a:r>
              <a:rPr lang="en-US" sz="1900" b="1" dirty="0" smtClean="0"/>
              <a:t>Knowledge (cont.)</a:t>
            </a:r>
            <a:endParaRPr lang="en-US" sz="1900" b="1" dirty="0"/>
          </a:p>
          <a:p>
            <a:endParaRPr lang="en-US" sz="1900" b="1" i="1" dirty="0" smtClean="0"/>
          </a:p>
          <a:p>
            <a:r>
              <a:rPr lang="en-US" sz="2000" b="1" i="1" dirty="0" smtClean="0"/>
              <a:t>B.  Employ </a:t>
            </a:r>
            <a:r>
              <a:rPr lang="en-US" sz="2000" b="1" i="1" dirty="0"/>
              <a:t>resource protection</a:t>
            </a:r>
          </a:p>
          <a:p>
            <a:r>
              <a:rPr lang="en-US" sz="2000" dirty="0" smtClean="0"/>
              <a:t>  B</a:t>
            </a:r>
            <a:r>
              <a:rPr lang="en-US" sz="2000" dirty="0"/>
              <a:t>.1	Media management</a:t>
            </a:r>
          </a:p>
          <a:p>
            <a:r>
              <a:rPr lang="en-US" sz="2000" dirty="0" smtClean="0"/>
              <a:t>  B</a:t>
            </a:r>
            <a:r>
              <a:rPr lang="en-US" sz="2000" dirty="0"/>
              <a:t>.2	Asset management (e.g., equipment life cycle, software licensing)</a:t>
            </a:r>
          </a:p>
          <a:p>
            <a:endParaRPr lang="en-US" sz="2000" b="1" i="1" dirty="0" smtClean="0"/>
          </a:p>
          <a:p>
            <a:r>
              <a:rPr lang="en-US" sz="2000" b="1" i="1" dirty="0" smtClean="0"/>
              <a:t>C</a:t>
            </a:r>
            <a:r>
              <a:rPr lang="en-US" sz="2000" b="1" i="1" dirty="0"/>
              <a:t>. Manage incident response</a:t>
            </a:r>
          </a:p>
          <a:p>
            <a:r>
              <a:rPr lang="en-US" sz="2000" dirty="0" smtClean="0"/>
              <a:t>  C</a:t>
            </a:r>
            <a:r>
              <a:rPr lang="en-US" sz="2000" dirty="0"/>
              <a:t>.1	Detection </a:t>
            </a:r>
            <a:endParaRPr lang="en-US" sz="2000" dirty="0" smtClean="0"/>
          </a:p>
          <a:p>
            <a:r>
              <a:rPr lang="en-US" sz="2000" dirty="0"/>
              <a:t> </a:t>
            </a:r>
            <a:r>
              <a:rPr lang="en-US" sz="2000" dirty="0" smtClean="0"/>
              <a:t> C</a:t>
            </a:r>
            <a:r>
              <a:rPr lang="en-US" sz="2000" dirty="0"/>
              <a:t>.2	Response </a:t>
            </a:r>
            <a:endParaRPr lang="en-US" sz="2000" dirty="0" smtClean="0"/>
          </a:p>
          <a:p>
            <a:r>
              <a:rPr lang="en-US" sz="2000" dirty="0"/>
              <a:t> </a:t>
            </a:r>
            <a:r>
              <a:rPr lang="en-US" sz="2000" dirty="0" smtClean="0"/>
              <a:t> C</a:t>
            </a:r>
            <a:r>
              <a:rPr lang="en-US" sz="2000" dirty="0"/>
              <a:t>.3	Reporting </a:t>
            </a:r>
            <a:endParaRPr lang="en-US" sz="2000" dirty="0" smtClean="0"/>
          </a:p>
          <a:p>
            <a:r>
              <a:rPr lang="en-US" sz="2000" dirty="0"/>
              <a:t> </a:t>
            </a:r>
            <a:r>
              <a:rPr lang="en-US" sz="2000" dirty="0" smtClean="0"/>
              <a:t> C</a:t>
            </a:r>
            <a:r>
              <a:rPr lang="en-US" sz="2000" dirty="0"/>
              <a:t>.4	</a:t>
            </a:r>
            <a:r>
              <a:rPr lang="en-US" sz="2000" dirty="0" smtClean="0"/>
              <a:t>Recovery</a:t>
            </a:r>
          </a:p>
          <a:p>
            <a:r>
              <a:rPr lang="en-US" sz="2000" dirty="0" smtClean="0"/>
              <a:t>  C</a:t>
            </a:r>
            <a:r>
              <a:rPr lang="en-US" sz="2000" dirty="0"/>
              <a:t>.5	Remediation and review (e.g., root cause analysis)</a:t>
            </a:r>
            <a:endParaRPr lang="en-US" sz="1900" b="1" i="1" dirty="0" smtClean="0"/>
          </a:p>
        </p:txBody>
      </p:sp>
    </p:spTree>
    <p:extLst>
      <p:ext uri="{BB962C8B-B14F-4D97-AF65-F5344CB8AC3E}">
        <p14:creationId xmlns:p14="http://schemas.microsoft.com/office/powerpoint/2010/main" val="178742854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332" y="107576"/>
            <a:ext cx="8725975" cy="1336956"/>
          </a:xfrm>
        </p:spPr>
        <p:txBody>
          <a:bodyPr>
            <a:normAutofit fontScale="90000"/>
          </a:bodyPr>
          <a:lstStyle/>
          <a:p>
            <a:r>
              <a:rPr lang="en-US" b="1" dirty="0" smtClean="0"/>
              <a:t>ISC2 CISSP</a:t>
            </a:r>
            <a:br>
              <a:rPr lang="en-US" b="1" dirty="0" smtClean="0"/>
            </a:br>
            <a:r>
              <a:rPr lang="en-US" dirty="0" smtClean="0"/>
              <a:t>candidate information bulletin</a:t>
            </a:r>
            <a:endParaRPr lang="en-US" dirty="0"/>
          </a:p>
        </p:txBody>
      </p:sp>
      <p:sp>
        <p:nvSpPr>
          <p:cNvPr id="3" name="Content Placeholder 2"/>
          <p:cNvSpPr>
            <a:spLocks noGrp="1"/>
          </p:cNvSpPr>
          <p:nvPr>
            <p:ph idx="1"/>
          </p:nvPr>
        </p:nvSpPr>
        <p:spPr>
          <a:xfrm>
            <a:off x="409934" y="1419789"/>
            <a:ext cx="8734066" cy="4517041"/>
          </a:xfrm>
        </p:spPr>
        <p:txBody>
          <a:bodyPr/>
          <a:lstStyle/>
          <a:p>
            <a:pPr marL="0" indent="0">
              <a:buNone/>
            </a:pPr>
            <a:r>
              <a:rPr lang="en-US" b="1" i="1" dirty="0" smtClean="0">
                <a:hlinkClick r:id="rId2"/>
              </a:rPr>
              <a:t>https</a:t>
            </a:r>
            <a:r>
              <a:rPr lang="en-US" b="1" i="1" dirty="0">
                <a:hlinkClick r:id="rId2"/>
              </a:rPr>
              <a:t>://www.isc2.org/candidate-information-bulletin.aspx</a:t>
            </a:r>
            <a:endParaRPr lang="en-US" dirty="0"/>
          </a:p>
        </p:txBody>
      </p:sp>
      <p:sp>
        <p:nvSpPr>
          <p:cNvPr id="4" name="TextBox 3"/>
          <p:cNvSpPr txBox="1"/>
          <p:nvPr/>
        </p:nvSpPr>
        <p:spPr>
          <a:xfrm>
            <a:off x="8753387" y="1114639"/>
            <a:ext cx="184666" cy="369332"/>
          </a:xfrm>
          <a:prstGeom prst="rect">
            <a:avLst/>
          </a:prstGeom>
          <a:noFill/>
        </p:spPr>
        <p:txBody>
          <a:bodyPr wrap="none" rtlCol="0">
            <a:spAutoFit/>
          </a:bodyPr>
          <a:lstStyle/>
          <a:p>
            <a:endParaRPr lang="en-US" dirty="0"/>
          </a:p>
        </p:txBody>
      </p:sp>
      <p:sp>
        <p:nvSpPr>
          <p:cNvPr id="7" name="TextBox 6"/>
          <p:cNvSpPr txBox="1"/>
          <p:nvPr/>
        </p:nvSpPr>
        <p:spPr>
          <a:xfrm>
            <a:off x="155332" y="2052784"/>
            <a:ext cx="8988668" cy="3447098"/>
          </a:xfrm>
          <a:prstGeom prst="rect">
            <a:avLst/>
          </a:prstGeom>
          <a:noFill/>
        </p:spPr>
        <p:txBody>
          <a:bodyPr wrap="square" rtlCol="0">
            <a:spAutoFit/>
          </a:bodyPr>
          <a:lstStyle/>
          <a:p>
            <a:r>
              <a:rPr lang="en-US" sz="1900" b="1" dirty="0" smtClean="0"/>
              <a:t>Key </a:t>
            </a:r>
            <a:r>
              <a:rPr lang="en-US" sz="1900" b="1" dirty="0"/>
              <a:t>Areas of </a:t>
            </a:r>
            <a:r>
              <a:rPr lang="en-US" sz="1900" b="1" dirty="0" smtClean="0"/>
              <a:t>Knowledge (cont.)</a:t>
            </a:r>
            <a:endParaRPr lang="en-US" sz="1900" b="1" dirty="0"/>
          </a:p>
          <a:p>
            <a:endParaRPr lang="en-US" sz="1900" b="1" i="1" dirty="0" smtClean="0"/>
          </a:p>
          <a:p>
            <a:r>
              <a:rPr lang="en-US" sz="2000" b="1" i="1" dirty="0"/>
              <a:t>D. Implement preventative measures against </a:t>
            </a:r>
            <a:r>
              <a:rPr lang="en-US" sz="2000" b="1" i="1" dirty="0" smtClean="0"/>
              <a:t>attacks</a:t>
            </a:r>
          </a:p>
          <a:p>
            <a:r>
              <a:rPr lang="en-US" sz="2000" b="1" i="1" dirty="0"/>
              <a:t> </a:t>
            </a:r>
            <a:r>
              <a:rPr lang="en-US" sz="2000" b="1" i="1" dirty="0" smtClean="0"/>
              <a:t>     </a:t>
            </a:r>
            <a:r>
              <a:rPr lang="en-US" sz="2000" b="1" i="1" dirty="0"/>
              <a:t>(e.g., malicious code, zero-day exploit, denial of service)</a:t>
            </a:r>
          </a:p>
          <a:p>
            <a:endParaRPr lang="en-US" sz="2000" b="1" i="1" dirty="0" smtClean="0"/>
          </a:p>
          <a:p>
            <a:r>
              <a:rPr lang="en-US" sz="2000" b="1" i="1" dirty="0" smtClean="0"/>
              <a:t>E.   Implement </a:t>
            </a:r>
            <a:r>
              <a:rPr lang="en-US" sz="2000" b="1" i="1" dirty="0"/>
              <a:t>and support patch and vulnerability management</a:t>
            </a:r>
          </a:p>
          <a:p>
            <a:endParaRPr lang="en-US" sz="2000" b="1" i="1" dirty="0" smtClean="0"/>
          </a:p>
          <a:p>
            <a:pPr marL="457200" indent="-457200">
              <a:buAutoNum type="alphaUcPeriod" startAt="6"/>
            </a:pPr>
            <a:r>
              <a:rPr lang="en-US" sz="2000" b="1" i="1" dirty="0" smtClean="0"/>
              <a:t>Understand </a:t>
            </a:r>
            <a:r>
              <a:rPr lang="en-US" sz="2000" b="1" i="1" dirty="0"/>
              <a:t>change and configuration management </a:t>
            </a:r>
            <a:endParaRPr lang="en-US" sz="2000" b="1" i="1" dirty="0" smtClean="0"/>
          </a:p>
          <a:p>
            <a:r>
              <a:rPr lang="en-US" sz="2000" b="1" i="1" dirty="0" smtClean="0"/>
              <a:t>         (</a:t>
            </a:r>
            <a:r>
              <a:rPr lang="en-US" sz="2000" b="1" i="1" dirty="0"/>
              <a:t>e.g., versioning, base lining)</a:t>
            </a:r>
          </a:p>
          <a:p>
            <a:endParaRPr lang="en-US" sz="2000" b="1" i="1" dirty="0" smtClean="0"/>
          </a:p>
          <a:p>
            <a:r>
              <a:rPr lang="en-US" sz="2000" b="1" i="1" dirty="0" smtClean="0"/>
              <a:t>G</a:t>
            </a:r>
            <a:r>
              <a:rPr lang="en-US" sz="2000" b="1" i="1" dirty="0"/>
              <a:t>. Understand system resilience and fault tolerance requirements</a:t>
            </a:r>
            <a:endParaRPr lang="en-US" sz="1900" b="1" i="1" dirty="0" smtClean="0"/>
          </a:p>
        </p:txBody>
      </p:sp>
      <p:sp>
        <p:nvSpPr>
          <p:cNvPr id="5" name="TextBox 4"/>
          <p:cNvSpPr txBox="1"/>
          <p:nvPr/>
        </p:nvSpPr>
        <p:spPr>
          <a:xfrm>
            <a:off x="929160" y="5613663"/>
            <a:ext cx="7952147" cy="923330"/>
          </a:xfrm>
          <a:prstGeom prst="rect">
            <a:avLst/>
          </a:prstGeom>
          <a:noFill/>
        </p:spPr>
        <p:txBody>
          <a:bodyPr wrap="square" rtlCol="0">
            <a:spAutoFit/>
          </a:bodyPr>
          <a:lstStyle/>
          <a:p>
            <a:r>
              <a:rPr lang="en-US" b="1" dirty="0"/>
              <a:t>Certified Information Systems Security Professional CISSP®</a:t>
            </a:r>
          </a:p>
          <a:p>
            <a:r>
              <a:rPr lang="en-US" b="1" dirty="0" smtClean="0"/>
              <a:t>		Candidate </a:t>
            </a:r>
            <a:r>
              <a:rPr lang="en-US" b="1" dirty="0"/>
              <a:t>Information Bulletin </a:t>
            </a:r>
            <a:endParaRPr lang="en-US" b="1" dirty="0" smtClean="0"/>
          </a:p>
          <a:p>
            <a:r>
              <a:rPr lang="en-US" b="1" dirty="0" smtClean="0"/>
              <a:t>		Effective </a:t>
            </a:r>
            <a:r>
              <a:rPr lang="en-US" b="1" dirty="0"/>
              <a:t>Date 1 January 2012</a:t>
            </a:r>
          </a:p>
        </p:txBody>
      </p:sp>
    </p:spTree>
    <p:extLst>
      <p:ext uri="{BB962C8B-B14F-4D97-AF65-F5344CB8AC3E}">
        <p14:creationId xmlns:p14="http://schemas.microsoft.com/office/powerpoint/2010/main" val="2296434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Operations</a:t>
            </a:r>
            <a:endParaRPr lang="en-US" dirty="0"/>
          </a:p>
        </p:txBody>
      </p:sp>
      <p:sp>
        <p:nvSpPr>
          <p:cNvPr id="3" name="Content Placeholder 2"/>
          <p:cNvSpPr>
            <a:spLocks noGrp="1"/>
          </p:cNvSpPr>
          <p:nvPr>
            <p:ph idx="1"/>
          </p:nvPr>
        </p:nvSpPr>
        <p:spPr>
          <a:xfrm>
            <a:off x="549275" y="1806956"/>
            <a:ext cx="8042276" cy="4343400"/>
          </a:xfrm>
        </p:spPr>
        <p:txBody>
          <a:bodyPr/>
          <a:lstStyle/>
          <a:p>
            <a:r>
              <a:rPr lang="en-US" dirty="0" smtClean="0"/>
              <a:t>Administrative management responsibilities</a:t>
            </a:r>
          </a:p>
          <a:p>
            <a:r>
              <a:rPr lang="en-US" dirty="0" smtClean="0"/>
              <a:t>Operations department responsibilities</a:t>
            </a:r>
          </a:p>
          <a:p>
            <a:r>
              <a:rPr lang="en-US" dirty="0" smtClean="0"/>
              <a:t>Configuration management</a:t>
            </a:r>
          </a:p>
          <a:p>
            <a:r>
              <a:rPr lang="en-US" dirty="0" smtClean="0"/>
              <a:t>Trusted recovery states</a:t>
            </a:r>
          </a:p>
          <a:p>
            <a:r>
              <a:rPr lang="en-US" dirty="0" smtClean="0"/>
              <a:t>E-mail security</a:t>
            </a:r>
          </a:p>
          <a:p>
            <a:r>
              <a:rPr lang="en-US" dirty="0" smtClean="0"/>
              <a:t>Threats to operations security</a:t>
            </a:r>
            <a:endParaRPr lang="en-US" dirty="0"/>
          </a:p>
        </p:txBody>
      </p:sp>
    </p:spTree>
    <p:extLst>
      <p:ext uri="{BB962C8B-B14F-4D97-AF65-F5344CB8AC3E}">
        <p14:creationId xmlns:p14="http://schemas.microsoft.com/office/powerpoint/2010/main" val="284666357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Security	</a:t>
            </a:r>
            <a:endParaRPr lang="en-US" dirty="0"/>
          </a:p>
        </p:txBody>
      </p:sp>
      <p:sp>
        <p:nvSpPr>
          <p:cNvPr id="3" name="Content Placeholder 2"/>
          <p:cNvSpPr>
            <a:spLocks noGrp="1"/>
          </p:cNvSpPr>
          <p:nvPr>
            <p:ph idx="1"/>
          </p:nvPr>
        </p:nvSpPr>
        <p:spPr/>
        <p:txBody>
          <a:bodyPr/>
          <a:lstStyle/>
          <a:p>
            <a:pPr marL="0" indent="0">
              <a:buNone/>
            </a:pPr>
            <a:r>
              <a:rPr lang="en-US" dirty="0" smtClean="0"/>
              <a:t>Everything that takes place to keep networks, computer systems, applications, and environments up and running in a secure and protected manner.</a:t>
            </a:r>
          </a:p>
          <a:p>
            <a:pPr marL="0" indent="0">
              <a:buNone/>
            </a:pPr>
            <a:r>
              <a:rPr lang="en-US" dirty="0" smtClean="0"/>
              <a:t>Operations take place after the network is developed and implemented.  </a:t>
            </a:r>
          </a:p>
          <a:p>
            <a:pPr marL="0" indent="0">
              <a:buNone/>
            </a:pPr>
            <a:r>
              <a:rPr lang="en-US" dirty="0" smtClean="0"/>
              <a:t>This includes the continual maintenance of an environment and the activities that should take place on day-to-day or week-to-week basis</a:t>
            </a:r>
            <a:endParaRPr lang="en-US" dirty="0"/>
          </a:p>
        </p:txBody>
      </p:sp>
    </p:spTree>
    <p:extLst>
      <p:ext uri="{BB962C8B-B14F-4D97-AF65-F5344CB8AC3E}">
        <p14:creationId xmlns:p14="http://schemas.microsoft.com/office/powerpoint/2010/main" val="144051838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a:xfrm>
            <a:off x="1190033" y="1313139"/>
            <a:ext cx="7040192" cy="4343400"/>
          </a:xfrm>
        </p:spPr>
        <p:txBody>
          <a:bodyPr>
            <a:normAutofit fontScale="92500" lnSpcReduction="10000"/>
          </a:bodyPr>
          <a:lstStyle/>
          <a:p>
            <a:endParaRPr lang="en-US" dirty="0" smtClean="0"/>
          </a:p>
          <a:p>
            <a:r>
              <a:rPr lang="en-US" dirty="0" smtClean="0"/>
              <a:t>Introduction </a:t>
            </a:r>
          </a:p>
          <a:p>
            <a:r>
              <a:rPr lang="en-US" dirty="0"/>
              <a:t>Study &amp; Preparation </a:t>
            </a:r>
            <a:r>
              <a:rPr lang="en-US" dirty="0" smtClean="0"/>
              <a:t>Tips</a:t>
            </a:r>
          </a:p>
          <a:p>
            <a:r>
              <a:rPr lang="en-US" dirty="0" smtClean="0"/>
              <a:t>Exam </a:t>
            </a:r>
            <a:r>
              <a:rPr lang="en-US" dirty="0"/>
              <a:t>Taking </a:t>
            </a:r>
            <a:r>
              <a:rPr lang="en-US" dirty="0" smtClean="0"/>
              <a:t>Tips</a:t>
            </a:r>
          </a:p>
          <a:p>
            <a:r>
              <a:rPr lang="en-US" dirty="0" smtClean="0"/>
              <a:t>That is new to me</a:t>
            </a:r>
            <a:endParaRPr lang="en-US" dirty="0" smtClean="0"/>
          </a:p>
          <a:p>
            <a:r>
              <a:rPr lang="en-US" dirty="0" smtClean="0"/>
              <a:t>Operations Security </a:t>
            </a:r>
            <a:r>
              <a:rPr lang="en-US" dirty="0" smtClean="0"/>
              <a:t>Domain</a:t>
            </a:r>
            <a:endParaRPr lang="en-US" dirty="0" smtClean="0"/>
          </a:p>
          <a:p>
            <a:r>
              <a:rPr lang="en-US" dirty="0" smtClean="0"/>
              <a:t>Practice Questions &amp; more Practice Questions</a:t>
            </a:r>
          </a:p>
          <a:p>
            <a:r>
              <a:rPr lang="en-US" sz="2600" b="1" dirty="0" smtClean="0"/>
              <a:t>Super Awesome Stuff!!!! JUST FOR YOU!</a:t>
            </a:r>
            <a:endParaRPr lang="en-US" sz="2600" b="1" dirty="0"/>
          </a:p>
          <a:p>
            <a:endParaRPr lang="en-US" dirty="0"/>
          </a:p>
        </p:txBody>
      </p:sp>
    </p:spTree>
    <p:extLst>
      <p:ext uri="{BB962C8B-B14F-4D97-AF65-F5344CB8AC3E}">
        <p14:creationId xmlns:p14="http://schemas.microsoft.com/office/powerpoint/2010/main" val="428111283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 of the Operations </a:t>
            </a:r>
            <a:r>
              <a:rPr lang="en-US" dirty="0" err="1" smtClean="0"/>
              <a:t>Dept</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The continual effort to make sure the correct policies procedures, standards and guidelines are in place and being followed.</a:t>
            </a:r>
          </a:p>
          <a:p>
            <a:pPr marL="0" indent="0">
              <a:buNone/>
            </a:pPr>
            <a:r>
              <a:rPr lang="en-US" b="1" u="sng" dirty="0" smtClean="0"/>
              <a:t>Due Diligence </a:t>
            </a:r>
            <a:r>
              <a:rPr lang="en-US" dirty="0" smtClean="0"/>
              <a:t>– going through the necessary steps to know what a company’s or individuals actual risks are</a:t>
            </a:r>
            <a:endParaRPr lang="en-US" dirty="0"/>
          </a:p>
          <a:p>
            <a:pPr marL="0" indent="0">
              <a:buNone/>
            </a:pPr>
            <a:endParaRPr lang="en-US" dirty="0" smtClean="0"/>
          </a:p>
          <a:p>
            <a:pPr marL="0" indent="0">
              <a:buNone/>
            </a:pPr>
            <a:r>
              <a:rPr lang="en-US" b="1" u="sng" dirty="0"/>
              <a:t>Due Care </a:t>
            </a:r>
            <a:r>
              <a:rPr lang="en-US" dirty="0"/>
              <a:t>– carrying out responsible actions to reduce those risks</a:t>
            </a:r>
          </a:p>
          <a:p>
            <a:pPr marL="0" indent="0">
              <a:buNone/>
            </a:pPr>
            <a:r>
              <a:rPr lang="en-US" dirty="0" smtClean="0"/>
              <a:t>Configuration, performance, fault tolerance, security, accounting and verification management</a:t>
            </a:r>
            <a:endParaRPr lang="en-US" dirty="0"/>
          </a:p>
        </p:txBody>
      </p:sp>
    </p:spTree>
    <p:extLst>
      <p:ext uri="{BB962C8B-B14F-4D97-AF65-F5344CB8AC3E}">
        <p14:creationId xmlns:p14="http://schemas.microsoft.com/office/powerpoint/2010/main" val="251468033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Administrative Management</a:t>
            </a:r>
            <a:endParaRPr lang="en-US" dirty="0"/>
          </a:p>
        </p:txBody>
      </p:sp>
      <p:sp>
        <p:nvSpPr>
          <p:cNvPr id="3" name="Content Placeholder 2"/>
          <p:cNvSpPr>
            <a:spLocks noGrp="1"/>
          </p:cNvSpPr>
          <p:nvPr>
            <p:ph idx="1"/>
          </p:nvPr>
        </p:nvSpPr>
        <p:spPr>
          <a:xfrm>
            <a:off x="549275" y="1600200"/>
            <a:ext cx="8042276" cy="4897823"/>
          </a:xfrm>
        </p:spPr>
        <p:txBody>
          <a:bodyPr>
            <a:normAutofit lnSpcReduction="10000"/>
          </a:bodyPr>
          <a:lstStyle/>
          <a:p>
            <a:pPr marL="0" indent="0">
              <a:buNone/>
            </a:pPr>
            <a:r>
              <a:rPr lang="en-US" b="1" u="sng" dirty="0" smtClean="0"/>
              <a:t>Separation of duties – </a:t>
            </a:r>
            <a:r>
              <a:rPr lang="en-US" dirty="0" smtClean="0"/>
              <a:t>the concept of having more than one person required to complete a task</a:t>
            </a:r>
          </a:p>
          <a:p>
            <a:pPr marL="0" indent="0">
              <a:buNone/>
            </a:pPr>
            <a:r>
              <a:rPr lang="en-US" b="1" u="sng" dirty="0" smtClean="0"/>
              <a:t>Job rotation</a:t>
            </a:r>
            <a:r>
              <a:rPr lang="en-US" dirty="0" smtClean="0"/>
              <a:t> – a control used to detect errors and fraud by employees.  It also helps business continuity as multiple people are equally equipped to perform a job function</a:t>
            </a:r>
          </a:p>
          <a:p>
            <a:pPr marL="0" indent="0">
              <a:buNone/>
            </a:pPr>
            <a:r>
              <a:rPr lang="en-US" b="1" u="sng" dirty="0" smtClean="0"/>
              <a:t>Least privilege</a:t>
            </a:r>
            <a:r>
              <a:rPr lang="en-US" dirty="0" smtClean="0"/>
              <a:t> –</a:t>
            </a:r>
            <a:r>
              <a:rPr lang="en-US" b="1" u="sng" dirty="0"/>
              <a:t> </a:t>
            </a:r>
            <a:r>
              <a:rPr lang="en-US" dirty="0" smtClean="0"/>
              <a:t>ensuring an individual has just enough privileges and rights to fulfill their role with the company and nothing more.</a:t>
            </a:r>
          </a:p>
          <a:p>
            <a:pPr marL="0" indent="0">
              <a:buNone/>
            </a:pPr>
            <a:r>
              <a:rPr lang="en-US" b="1" u="sng" dirty="0" smtClean="0"/>
              <a:t>Mandatory Vacations</a:t>
            </a:r>
            <a:r>
              <a:rPr lang="en-US" dirty="0" smtClean="0"/>
              <a:t> – requiring vacation time which can help a company uncover fraudulent activities being performed by an individual</a:t>
            </a:r>
            <a:endParaRPr lang="en-US" b="1" u="sng" dirty="0" smtClean="0"/>
          </a:p>
          <a:p>
            <a:pPr marL="0" indent="0">
              <a:buNone/>
            </a:pPr>
            <a:endParaRPr lang="en-US" dirty="0" smtClean="0"/>
          </a:p>
        </p:txBody>
      </p:sp>
    </p:spTree>
    <p:extLst>
      <p:ext uri="{BB962C8B-B14F-4D97-AF65-F5344CB8AC3E}">
        <p14:creationId xmlns:p14="http://schemas.microsoft.com/office/powerpoint/2010/main" val="144051838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7-02 at 9.02.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1520"/>
            <a:ext cx="9144000" cy="6441057"/>
          </a:xfrm>
          <a:prstGeom prst="rect">
            <a:avLst/>
          </a:prstGeom>
        </p:spPr>
      </p:pic>
    </p:spTree>
    <p:extLst>
      <p:ext uri="{BB962C8B-B14F-4D97-AF65-F5344CB8AC3E}">
        <p14:creationId xmlns:p14="http://schemas.microsoft.com/office/powerpoint/2010/main" val="144051838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660372"/>
          </a:xfrm>
        </p:spPr>
        <p:txBody>
          <a:bodyPr/>
          <a:lstStyle/>
          <a:p>
            <a:r>
              <a:rPr lang="en-US" sz="4000" dirty="0" smtClean="0"/>
              <a:t>Security and Network Personnel</a:t>
            </a:r>
            <a:endParaRPr lang="en-US" sz="4000" dirty="0"/>
          </a:p>
        </p:txBody>
      </p:sp>
      <p:sp>
        <p:nvSpPr>
          <p:cNvPr id="3" name="Content Placeholder 2"/>
          <p:cNvSpPr>
            <a:spLocks noGrp="1"/>
          </p:cNvSpPr>
          <p:nvPr>
            <p:ph idx="1"/>
          </p:nvPr>
        </p:nvSpPr>
        <p:spPr>
          <a:xfrm>
            <a:off x="206726" y="1151922"/>
            <a:ext cx="8937273" cy="4791679"/>
          </a:xfrm>
        </p:spPr>
        <p:txBody>
          <a:bodyPr>
            <a:normAutofit/>
          </a:bodyPr>
          <a:lstStyle/>
          <a:p>
            <a:r>
              <a:rPr lang="en-US" dirty="0" smtClean="0"/>
              <a:t>Duties of the Security administrator</a:t>
            </a:r>
          </a:p>
          <a:p>
            <a:pPr lvl="1"/>
            <a:r>
              <a:rPr lang="en-US" dirty="0" smtClean="0"/>
              <a:t>Implements and maintains security devices and software</a:t>
            </a:r>
          </a:p>
          <a:p>
            <a:pPr lvl="1"/>
            <a:r>
              <a:rPr lang="en-US" dirty="0" smtClean="0"/>
              <a:t>Carries out security assessments</a:t>
            </a:r>
          </a:p>
          <a:p>
            <a:pPr lvl="1"/>
            <a:r>
              <a:rPr lang="en-US" dirty="0" smtClean="0"/>
              <a:t>Creates and maintains user profiles</a:t>
            </a:r>
          </a:p>
          <a:p>
            <a:pPr lvl="1"/>
            <a:r>
              <a:rPr lang="en-US" dirty="0" smtClean="0"/>
              <a:t>Implements and maintains access control mechanisms</a:t>
            </a:r>
          </a:p>
          <a:p>
            <a:pPr lvl="1"/>
            <a:r>
              <a:rPr lang="en-US" dirty="0" smtClean="0"/>
              <a:t>Configures and maintains security labels in mandatory access control (MAC) environments</a:t>
            </a:r>
          </a:p>
          <a:p>
            <a:pPr lvl="1"/>
            <a:r>
              <a:rPr lang="en-US" dirty="0" smtClean="0"/>
              <a:t>Set initial passwords for users</a:t>
            </a:r>
          </a:p>
          <a:p>
            <a:pPr lvl="1"/>
            <a:r>
              <a:rPr lang="en-US" dirty="0" smtClean="0"/>
              <a:t>Review audit logs</a:t>
            </a:r>
            <a:endParaRPr lang="en-US" dirty="0"/>
          </a:p>
          <a:p>
            <a:r>
              <a:rPr lang="en-US" dirty="0" smtClean="0"/>
              <a:t>Security administrator should not report to the network administrator</a:t>
            </a:r>
            <a:endParaRPr lang="en-US" dirty="0"/>
          </a:p>
        </p:txBody>
      </p:sp>
    </p:spTree>
    <p:extLst>
      <p:ext uri="{BB962C8B-B14F-4D97-AF65-F5344CB8AC3E}">
        <p14:creationId xmlns:p14="http://schemas.microsoft.com/office/powerpoint/2010/main" val="144051838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Accountability</a:t>
            </a:r>
            <a:endParaRPr lang="en-US" dirty="0"/>
          </a:p>
        </p:txBody>
      </p:sp>
      <p:sp>
        <p:nvSpPr>
          <p:cNvPr id="3" name="Content Placeholder 2"/>
          <p:cNvSpPr>
            <a:spLocks noGrp="1"/>
          </p:cNvSpPr>
          <p:nvPr>
            <p:ph idx="1"/>
          </p:nvPr>
        </p:nvSpPr>
        <p:spPr>
          <a:xfrm>
            <a:off x="549275" y="2008479"/>
            <a:ext cx="8042276" cy="3935121"/>
          </a:xfrm>
        </p:spPr>
        <p:txBody>
          <a:bodyPr>
            <a:normAutofit/>
          </a:bodyPr>
          <a:lstStyle/>
          <a:p>
            <a:pPr marL="0" indent="0">
              <a:buNone/>
            </a:pPr>
            <a:r>
              <a:rPr lang="en-US" dirty="0" smtClean="0"/>
              <a:t>Monitoring users access to resources to ensure that       privileges are properly controlled.</a:t>
            </a:r>
          </a:p>
          <a:p>
            <a:r>
              <a:rPr lang="en-US" dirty="0" smtClean="0"/>
              <a:t>Are users accessing information that is not necessary for their job description?</a:t>
            </a:r>
          </a:p>
          <a:p>
            <a:r>
              <a:rPr lang="en-US" dirty="0" smtClean="0"/>
              <a:t>Are people making repetitive mistakes </a:t>
            </a:r>
          </a:p>
          <a:p>
            <a:r>
              <a:rPr lang="en-US" dirty="0" smtClean="0"/>
              <a:t>Do too many users have access to restricted data or resources?</a:t>
            </a:r>
          </a:p>
          <a:p>
            <a:endParaRPr lang="en-US" dirty="0"/>
          </a:p>
        </p:txBody>
      </p:sp>
    </p:spTree>
    <p:extLst>
      <p:ext uri="{BB962C8B-B14F-4D97-AF65-F5344CB8AC3E}">
        <p14:creationId xmlns:p14="http://schemas.microsoft.com/office/powerpoint/2010/main" val="153537509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Security Technologies</a:t>
            </a:r>
          </a:p>
        </p:txBody>
      </p:sp>
      <p:sp>
        <p:nvSpPr>
          <p:cNvPr id="3" name="Content Placeholder 2"/>
          <p:cNvSpPr>
            <a:spLocks noGrp="1"/>
          </p:cNvSpPr>
          <p:nvPr>
            <p:ph idx="1"/>
          </p:nvPr>
        </p:nvSpPr>
        <p:spPr/>
        <p:txBody>
          <a:bodyPr>
            <a:normAutofit fontScale="85000" lnSpcReduction="20000"/>
          </a:bodyPr>
          <a:lstStyle/>
          <a:p>
            <a:r>
              <a:rPr lang="en-US" u="sng" dirty="0"/>
              <a:t>Boundary Controls</a:t>
            </a:r>
            <a:r>
              <a:rPr lang="en-US" dirty="0"/>
              <a:t> – used to create division between more trusted and less trusted environments.  Could be network based such as firewalls, routers, or proxies.  Could be deployed on individual systems through kernel functions, anti-malware systems, and ring protection</a:t>
            </a:r>
          </a:p>
          <a:p>
            <a:r>
              <a:rPr lang="en-US" u="sng" dirty="0"/>
              <a:t>Monitoring and Reporting services</a:t>
            </a:r>
            <a:r>
              <a:rPr lang="en-US" dirty="0"/>
              <a:t> – Reviewing log files gives you a view into security related events.  System audit logs collect valuable information about the system but might not alert security professionals.</a:t>
            </a:r>
          </a:p>
          <a:p>
            <a:r>
              <a:rPr lang="en-US" u="sng" dirty="0"/>
              <a:t>Clipping Level</a:t>
            </a:r>
            <a:r>
              <a:rPr lang="en-US" dirty="0"/>
              <a:t> – The number of certain errors that will be allowed before the activity is considered to be suspicious.  The threshold is a baseline for violation activities that may be normal for a user to commit before alarms are raised on the system</a:t>
            </a:r>
          </a:p>
          <a:p>
            <a:pPr marL="0" indent="0">
              <a:buNone/>
            </a:pPr>
            <a:endParaRPr lang="en-US" u="sng" dirty="0"/>
          </a:p>
          <a:p>
            <a:endParaRPr lang="en-US" sz="2000" dirty="0"/>
          </a:p>
          <a:p>
            <a:endParaRPr lang="en-US" dirty="0"/>
          </a:p>
        </p:txBody>
      </p:sp>
    </p:spTree>
    <p:extLst>
      <p:ext uri="{BB962C8B-B14F-4D97-AF65-F5344CB8AC3E}">
        <p14:creationId xmlns:p14="http://schemas.microsoft.com/office/powerpoint/2010/main" val="153537509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Security Technologies</a:t>
            </a:r>
            <a:endParaRPr lang="en-US" dirty="0"/>
          </a:p>
        </p:txBody>
      </p:sp>
      <p:sp>
        <p:nvSpPr>
          <p:cNvPr id="3" name="Content Placeholder 2"/>
          <p:cNvSpPr>
            <a:spLocks noGrp="1"/>
          </p:cNvSpPr>
          <p:nvPr>
            <p:ph idx="1"/>
          </p:nvPr>
        </p:nvSpPr>
        <p:spPr/>
        <p:txBody>
          <a:bodyPr>
            <a:normAutofit lnSpcReduction="10000"/>
          </a:bodyPr>
          <a:lstStyle/>
          <a:p>
            <a:r>
              <a:rPr lang="en-US" u="sng" dirty="0"/>
              <a:t>Security Event Management (SEM)</a:t>
            </a:r>
            <a:r>
              <a:rPr lang="en-US" dirty="0"/>
              <a:t> – solutions intended to provide a common platform for log collection, collation, and analysis in real-time for more effective and efficient response. Also known as…</a:t>
            </a:r>
          </a:p>
          <a:p>
            <a:pPr lvl="1"/>
            <a:r>
              <a:rPr lang="en-US" sz="2000" dirty="0"/>
              <a:t> SIEM (Security Information and Event Management) or</a:t>
            </a:r>
          </a:p>
          <a:p>
            <a:pPr lvl="1"/>
            <a:r>
              <a:rPr lang="en-US" sz="2000" dirty="0"/>
              <a:t> SIM (Security Information Management)</a:t>
            </a:r>
            <a:endParaRPr lang="en-US" sz="2000" u="sng" dirty="0"/>
          </a:p>
          <a:p>
            <a:r>
              <a:rPr lang="en-US" u="sng" dirty="0"/>
              <a:t>Log Management Systems</a:t>
            </a:r>
            <a:r>
              <a:rPr lang="en-US" dirty="0"/>
              <a:t> – They also collect logs and provide the ability to report against them but they are more focused on historical analysis of log information.</a:t>
            </a:r>
          </a:p>
          <a:p>
            <a:endParaRPr lang="en-US" dirty="0"/>
          </a:p>
        </p:txBody>
      </p:sp>
    </p:spTree>
    <p:extLst>
      <p:ext uri="{BB962C8B-B14F-4D97-AF65-F5344CB8AC3E}">
        <p14:creationId xmlns:p14="http://schemas.microsoft.com/office/powerpoint/2010/main" val="153537509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75" y="502120"/>
            <a:ext cx="8042276" cy="5618700"/>
          </a:xfrm>
        </p:spPr>
        <p:txBody>
          <a:bodyPr>
            <a:normAutofit fontScale="92500" lnSpcReduction="20000"/>
          </a:bodyPr>
          <a:lstStyle/>
          <a:p>
            <a:r>
              <a:rPr lang="en-US" u="sng" dirty="0"/>
              <a:t>Intrusion Detection Systems (IDS)</a:t>
            </a:r>
            <a:r>
              <a:rPr lang="en-US" dirty="0"/>
              <a:t> – Provide real time or near real time monitoring  and alerting after determining an attack is currently underway</a:t>
            </a:r>
          </a:p>
          <a:p>
            <a:pPr lvl="1"/>
            <a:r>
              <a:rPr lang="en-US" sz="2000" u="sng" dirty="0"/>
              <a:t>HIDS</a:t>
            </a:r>
            <a:r>
              <a:rPr lang="en-US" sz="2000" dirty="0"/>
              <a:t> – </a:t>
            </a:r>
            <a:r>
              <a:rPr lang="en-US" sz="2000" u="sng" dirty="0"/>
              <a:t>Host Intrusion Detection Systems </a:t>
            </a:r>
            <a:r>
              <a:rPr lang="en-US" sz="2000" dirty="0"/>
              <a:t>– Can only monitor and alert about events on the host that it is currently installed on.</a:t>
            </a:r>
          </a:p>
          <a:p>
            <a:pPr lvl="1"/>
            <a:r>
              <a:rPr lang="en-US" sz="2000" u="sng" dirty="0"/>
              <a:t>NIDS</a:t>
            </a:r>
            <a:r>
              <a:rPr lang="en-US" sz="2000" dirty="0"/>
              <a:t> – </a:t>
            </a:r>
            <a:r>
              <a:rPr lang="en-US" sz="2000" u="sng" dirty="0"/>
              <a:t>Network Intrusion Detection Systems</a:t>
            </a:r>
            <a:r>
              <a:rPr lang="en-US" sz="2000" dirty="0"/>
              <a:t> – Monitors and alerts about events taking place on the network segment which it is installed on</a:t>
            </a:r>
          </a:p>
          <a:p>
            <a:r>
              <a:rPr lang="en-US" u="sng" dirty="0"/>
              <a:t>Intrusion Prevention Systems (IPS)</a:t>
            </a:r>
            <a:r>
              <a:rPr lang="en-US" dirty="0"/>
              <a:t> – Provide real time or near real time monitoring and have the ability to attempt to block or prevent an attack after determining one is currently underway.</a:t>
            </a:r>
          </a:p>
          <a:p>
            <a:pPr lvl="1"/>
            <a:r>
              <a:rPr lang="en-US" sz="2000" u="sng" dirty="0"/>
              <a:t>HIPS</a:t>
            </a:r>
            <a:r>
              <a:rPr lang="en-US" sz="2000" dirty="0"/>
              <a:t> – </a:t>
            </a:r>
            <a:r>
              <a:rPr lang="en-US" sz="2000" u="sng" dirty="0"/>
              <a:t>Host Intrusion Prevention Systems</a:t>
            </a:r>
            <a:r>
              <a:rPr lang="en-US" sz="2000" dirty="0"/>
              <a:t> – Can only monitor and attempt to prevent attacks on the host it is installed on.</a:t>
            </a:r>
          </a:p>
          <a:p>
            <a:pPr lvl="1"/>
            <a:r>
              <a:rPr lang="en-US" sz="2000" u="sng" dirty="0"/>
              <a:t>NIPS</a:t>
            </a:r>
            <a:r>
              <a:rPr lang="en-US" sz="2000" dirty="0"/>
              <a:t> – </a:t>
            </a:r>
            <a:r>
              <a:rPr lang="en-US" sz="2000" u="sng" dirty="0"/>
              <a:t>Network Intrusion Prevention Systems</a:t>
            </a:r>
            <a:r>
              <a:rPr lang="en-US" sz="2000" dirty="0"/>
              <a:t> – Monitors and attempts to prevent attacks when they are detected on the network</a:t>
            </a:r>
            <a:endParaRPr lang="en-US" sz="2000" u="sng" dirty="0"/>
          </a:p>
          <a:p>
            <a:endParaRPr lang="en-US" dirty="0"/>
          </a:p>
        </p:txBody>
      </p:sp>
    </p:spTree>
    <p:extLst>
      <p:ext uri="{BB962C8B-B14F-4D97-AF65-F5344CB8AC3E}">
        <p14:creationId xmlns:p14="http://schemas.microsoft.com/office/powerpoint/2010/main" val="153537509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75" y="398742"/>
            <a:ext cx="8042276" cy="5544859"/>
          </a:xfrm>
        </p:spPr>
        <p:txBody>
          <a:bodyPr>
            <a:normAutofit lnSpcReduction="10000"/>
          </a:bodyPr>
          <a:lstStyle/>
          <a:p>
            <a:r>
              <a:rPr lang="en-US" u="sng" dirty="0"/>
              <a:t>Deployment of IDS or IPS</a:t>
            </a:r>
          </a:p>
          <a:p>
            <a:pPr lvl="1"/>
            <a:r>
              <a:rPr lang="en-US" sz="2000" u="sng" dirty="0"/>
              <a:t>Out of Band</a:t>
            </a:r>
            <a:r>
              <a:rPr lang="en-US" sz="2000" dirty="0"/>
              <a:t> – deploying a solution that is not in the middle of the communications path.  This will not affect normal processing or cause latency but some attacks might reach their intended target</a:t>
            </a:r>
          </a:p>
          <a:p>
            <a:pPr lvl="1"/>
            <a:r>
              <a:rPr lang="en-US" sz="2000" u="sng" dirty="0"/>
              <a:t>In Line / In Band</a:t>
            </a:r>
            <a:r>
              <a:rPr lang="en-US" sz="2000" dirty="0"/>
              <a:t> – deployed in the direct line of the communications path.  Typically cause some latency and can cause a slow down of processing to some extent.  Attacks however will not likely reach their intended targets</a:t>
            </a:r>
          </a:p>
          <a:p>
            <a:r>
              <a:rPr lang="en-US" u="sng" dirty="0"/>
              <a:t>Signature Based / Pattern Matching  / Knowledge Based Systems</a:t>
            </a:r>
            <a:r>
              <a:rPr lang="en-US" dirty="0"/>
              <a:t> – attempt to detect attacks  based on a long list of previously known attack patterns.  </a:t>
            </a:r>
          </a:p>
          <a:p>
            <a:r>
              <a:rPr lang="en-US" u="sng" dirty="0"/>
              <a:t>Protocol Anomaly Systems</a:t>
            </a:r>
            <a:r>
              <a:rPr lang="en-US" dirty="0"/>
              <a:t>- attempt to detect attacks by determining if the protocol deviates from it’s defined standards </a:t>
            </a:r>
            <a:endParaRPr lang="en-US" u="sng" dirty="0"/>
          </a:p>
          <a:p>
            <a:endParaRPr lang="en-US" dirty="0"/>
          </a:p>
        </p:txBody>
      </p:sp>
    </p:spTree>
    <p:extLst>
      <p:ext uri="{BB962C8B-B14F-4D97-AF65-F5344CB8AC3E}">
        <p14:creationId xmlns:p14="http://schemas.microsoft.com/office/powerpoint/2010/main" val="153537509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75" y="797485"/>
            <a:ext cx="8042276" cy="5146116"/>
          </a:xfrm>
        </p:spPr>
        <p:txBody>
          <a:bodyPr/>
          <a:lstStyle/>
          <a:p>
            <a:r>
              <a:rPr lang="en-US" u="sng" dirty="0"/>
              <a:t>Statistical Anomaly / Behavioral Based detection </a:t>
            </a:r>
            <a:r>
              <a:rPr lang="en-US" u="sng" dirty="0" smtClean="0"/>
              <a:t>systems</a:t>
            </a:r>
          </a:p>
          <a:p>
            <a:endParaRPr lang="en-US" dirty="0"/>
          </a:p>
          <a:p>
            <a:pPr lvl="1"/>
            <a:r>
              <a:rPr lang="en-US" dirty="0"/>
              <a:t>Establish a baseline for normal traffic patterns and then alert once they detect any deviations from the baseline.</a:t>
            </a:r>
          </a:p>
          <a:p>
            <a:pPr lvl="1"/>
            <a:r>
              <a:rPr lang="en-US" dirty="0"/>
              <a:t>Can detect previously unknown attacks</a:t>
            </a:r>
          </a:p>
          <a:p>
            <a:pPr lvl="1"/>
            <a:r>
              <a:rPr lang="en-US" dirty="0"/>
              <a:t>Can generate large amounts of false positives</a:t>
            </a:r>
          </a:p>
          <a:p>
            <a:pPr lvl="1"/>
            <a:r>
              <a:rPr lang="en-US" dirty="0"/>
              <a:t>Can use heuristics on behavior of network traffic in an attempt to determine if it was malicious or not</a:t>
            </a:r>
          </a:p>
          <a:p>
            <a:endParaRPr lang="en-US" dirty="0"/>
          </a:p>
        </p:txBody>
      </p:sp>
    </p:spTree>
    <p:extLst>
      <p:ext uri="{BB962C8B-B14F-4D97-AF65-F5344CB8AC3E}">
        <p14:creationId xmlns:p14="http://schemas.microsoft.com/office/powerpoint/2010/main" val="153537509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806063"/>
          </a:xfrm>
        </p:spPr>
        <p:txBody>
          <a:bodyPr/>
          <a:lstStyle/>
          <a:p>
            <a:r>
              <a:rPr lang="en-US" dirty="0" smtClean="0"/>
              <a:t>About Me</a:t>
            </a:r>
            <a:endParaRPr lang="en-US" dirty="0"/>
          </a:p>
        </p:txBody>
      </p:sp>
      <p:sp>
        <p:nvSpPr>
          <p:cNvPr id="3" name="Content Placeholder 2"/>
          <p:cNvSpPr>
            <a:spLocks noGrp="1"/>
          </p:cNvSpPr>
          <p:nvPr>
            <p:ph idx="1"/>
          </p:nvPr>
        </p:nvSpPr>
        <p:spPr>
          <a:xfrm>
            <a:off x="549275" y="913639"/>
            <a:ext cx="8042276" cy="4343400"/>
          </a:xfrm>
        </p:spPr>
        <p:txBody>
          <a:bodyPr>
            <a:noAutofit/>
          </a:bodyPr>
          <a:lstStyle/>
          <a:p>
            <a:r>
              <a:rPr lang="en-US" sz="1400" dirty="0"/>
              <a:t>Adam Ossenford  </a:t>
            </a:r>
          </a:p>
          <a:p>
            <a:pPr lvl="1"/>
            <a:r>
              <a:rPr lang="en-US" sz="1400" dirty="0">
                <a:hlinkClick r:id="rId2"/>
              </a:rPr>
              <a:t>AdamOssenford@gmail.com</a:t>
            </a:r>
            <a:endParaRPr lang="en-US" sz="1400" dirty="0"/>
          </a:p>
          <a:p>
            <a:pPr lvl="1"/>
            <a:r>
              <a:rPr lang="en-US" sz="1400" dirty="0">
                <a:hlinkClick r:id="rId3"/>
              </a:rPr>
              <a:t>https://www.linkedin.com/in/</a:t>
            </a:r>
            <a:r>
              <a:rPr lang="en-US" sz="1400" dirty="0" smtClean="0">
                <a:hlinkClick r:id="rId3"/>
              </a:rPr>
              <a:t>AdamOssenford</a:t>
            </a:r>
            <a:endParaRPr lang="en-US" sz="1400" dirty="0" smtClean="0"/>
          </a:p>
          <a:p>
            <a:pPr lvl="1"/>
            <a:r>
              <a:rPr lang="en-US" sz="1400" dirty="0" smtClean="0"/>
              <a:t>KC ISSA member since 2010</a:t>
            </a:r>
          </a:p>
          <a:p>
            <a:pPr lvl="1"/>
            <a:r>
              <a:rPr lang="en-US" sz="1400" dirty="0">
                <a:hlinkClick r:id="rId4"/>
              </a:rPr>
              <a:t>http://seckc.org/founding-members</a:t>
            </a:r>
            <a:r>
              <a:rPr lang="en-US" sz="1400" dirty="0" smtClean="0">
                <a:hlinkClick r:id="rId4"/>
              </a:rPr>
              <a:t>/</a:t>
            </a:r>
            <a:endParaRPr lang="en-US" sz="1400" dirty="0" smtClean="0"/>
          </a:p>
          <a:p>
            <a:r>
              <a:rPr lang="en-US" sz="1400" dirty="0" smtClean="0"/>
              <a:t>Hold </a:t>
            </a:r>
            <a:r>
              <a:rPr lang="en-US" sz="1400" dirty="0"/>
              <a:t>various certifications such as CISSP, CEHv7, Security+, Linux+, CCNA-</a:t>
            </a:r>
            <a:r>
              <a:rPr lang="en-US" sz="1400" dirty="0" smtClean="0"/>
              <a:t>S, ACMP, </a:t>
            </a:r>
            <a:r>
              <a:rPr lang="en-US" sz="1400" dirty="0" err="1" smtClean="0"/>
              <a:t>etc</a:t>
            </a:r>
            <a:r>
              <a:rPr lang="en-US" sz="1400" dirty="0" smtClean="0"/>
              <a:t>   </a:t>
            </a:r>
            <a:endParaRPr lang="en-US" sz="1200" dirty="0"/>
          </a:p>
          <a:p>
            <a:r>
              <a:rPr lang="en-US" sz="1400" dirty="0"/>
              <a:t>Sat for the CISSP exam in Kansas City on July 23, 2011</a:t>
            </a:r>
          </a:p>
          <a:p>
            <a:r>
              <a:rPr lang="en-US" sz="1400" dirty="0"/>
              <a:t>Received the news that I had passed the exam on August 15, 2011 </a:t>
            </a:r>
          </a:p>
          <a:p>
            <a:r>
              <a:rPr lang="en-US" sz="1400" dirty="0"/>
              <a:t>Completed and had my endorsement forms mailed in on August 25, 2011</a:t>
            </a:r>
          </a:p>
          <a:p>
            <a:r>
              <a:rPr lang="en-US" sz="1400" dirty="0" smtClean="0"/>
              <a:t>(</a:t>
            </a:r>
            <a:r>
              <a:rPr lang="en-US" sz="1400" dirty="0"/>
              <a:t>ISC)2 </a:t>
            </a:r>
            <a:r>
              <a:rPr lang="en-US" sz="1400" dirty="0" smtClean="0"/>
              <a:t>notified me that </a:t>
            </a:r>
            <a:r>
              <a:rPr lang="en-US" sz="1400" dirty="0"/>
              <a:t>they had received my endorsement forms on August 26, 2011</a:t>
            </a:r>
          </a:p>
          <a:p>
            <a:r>
              <a:rPr lang="en-US" sz="1400" dirty="0"/>
              <a:t>Was informed that I was officially a CISSP on October 4</a:t>
            </a:r>
            <a:r>
              <a:rPr lang="en-US" sz="1400" baseline="30000" dirty="0"/>
              <a:t>th</a:t>
            </a:r>
            <a:r>
              <a:rPr lang="en-US" sz="1400" dirty="0"/>
              <a:t>, 2011</a:t>
            </a:r>
          </a:p>
          <a:p>
            <a:r>
              <a:rPr lang="en-US" sz="1400" dirty="0"/>
              <a:t>My current CISSP status is Active.   CISSP # </a:t>
            </a:r>
            <a:r>
              <a:rPr lang="en-US" sz="1400" dirty="0" smtClean="0"/>
              <a:t>398693</a:t>
            </a:r>
            <a:endParaRPr lang="en-US" sz="1400" dirty="0"/>
          </a:p>
        </p:txBody>
      </p:sp>
    </p:spTree>
    <p:extLst>
      <p:ext uri="{BB962C8B-B14F-4D97-AF65-F5344CB8AC3E}">
        <p14:creationId xmlns:p14="http://schemas.microsoft.com/office/powerpoint/2010/main" val="191103970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75" y="536888"/>
            <a:ext cx="8042276" cy="5340870"/>
          </a:xfrm>
        </p:spPr>
        <p:txBody>
          <a:bodyPr>
            <a:normAutofit lnSpcReduction="10000"/>
          </a:bodyPr>
          <a:lstStyle/>
          <a:p>
            <a:r>
              <a:rPr lang="en-US" u="sng" dirty="0"/>
              <a:t>False Positives</a:t>
            </a:r>
            <a:r>
              <a:rPr lang="en-US" dirty="0"/>
              <a:t> – Alerting on something that is no big deal</a:t>
            </a:r>
          </a:p>
          <a:p>
            <a:pPr lvl="1"/>
            <a:r>
              <a:rPr lang="en-US" sz="2000" dirty="0"/>
              <a:t>( crying wolf )</a:t>
            </a:r>
          </a:p>
          <a:p>
            <a:r>
              <a:rPr lang="en-US" u="sng" dirty="0"/>
              <a:t>False Negatives</a:t>
            </a:r>
            <a:r>
              <a:rPr lang="en-US" dirty="0"/>
              <a:t> – Very dangerous.  Missing legitimate attacks</a:t>
            </a:r>
          </a:p>
          <a:p>
            <a:r>
              <a:rPr lang="en-US" u="sng" dirty="0"/>
              <a:t>Vulnerability Management Systems</a:t>
            </a:r>
            <a:r>
              <a:rPr lang="en-US" dirty="0"/>
              <a:t> – scanning your own network for vulnerabilities in order to detect and mitigate potential problems.  Can use scanning tools and techniques which are host or network based.  </a:t>
            </a:r>
          </a:p>
          <a:p>
            <a:r>
              <a:rPr lang="en-US" u="sng" dirty="0"/>
              <a:t>Anti Malware Systems</a:t>
            </a:r>
            <a:r>
              <a:rPr lang="en-US" dirty="0"/>
              <a:t> – used to scan for, detect, and prevent the presence of malware on the network and/or systems.</a:t>
            </a:r>
            <a:endParaRPr lang="en-US" u="sng" dirty="0"/>
          </a:p>
          <a:p>
            <a:endParaRPr lang="en-US" dirty="0"/>
          </a:p>
        </p:txBody>
      </p:sp>
    </p:spTree>
    <p:extLst>
      <p:ext uri="{BB962C8B-B14F-4D97-AF65-F5344CB8AC3E}">
        <p14:creationId xmlns:p14="http://schemas.microsoft.com/office/powerpoint/2010/main" val="153537509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0577" y="886220"/>
            <a:ext cx="8042276" cy="6179767"/>
          </a:xfrm>
        </p:spPr>
        <p:txBody>
          <a:bodyPr/>
          <a:lstStyle/>
          <a:p>
            <a:r>
              <a:rPr lang="en-US" u="sng" dirty="0" smtClean="0"/>
              <a:t>Operational Assurance</a:t>
            </a:r>
            <a:r>
              <a:rPr lang="en-US" dirty="0" smtClean="0"/>
              <a:t> – continually maintaining a necessary level of protection.</a:t>
            </a:r>
          </a:p>
          <a:p>
            <a:r>
              <a:rPr lang="en-US" u="sng" dirty="0" smtClean="0"/>
              <a:t>Life-Cycle Assurance</a:t>
            </a:r>
            <a:r>
              <a:rPr lang="en-US" dirty="0" smtClean="0"/>
              <a:t> – Maintaining an assurance level throughout a products entire life cycle.  </a:t>
            </a:r>
          </a:p>
          <a:p>
            <a:pPr lvl="1"/>
            <a:r>
              <a:rPr lang="en-US" dirty="0" smtClean="0"/>
              <a:t>Design specifications</a:t>
            </a:r>
          </a:p>
          <a:p>
            <a:pPr lvl="1"/>
            <a:r>
              <a:rPr lang="en-US" dirty="0" smtClean="0"/>
              <a:t>Clipping level configurations</a:t>
            </a:r>
          </a:p>
          <a:p>
            <a:pPr lvl="1"/>
            <a:r>
              <a:rPr lang="en-US" dirty="0" smtClean="0"/>
              <a:t>Unit testing</a:t>
            </a:r>
          </a:p>
          <a:p>
            <a:pPr lvl="1"/>
            <a:r>
              <a:rPr lang="en-US" dirty="0" smtClean="0"/>
              <a:t>Configuration management</a:t>
            </a:r>
          </a:p>
          <a:p>
            <a:pPr lvl="1"/>
            <a:r>
              <a:rPr lang="en-US" dirty="0" smtClean="0"/>
              <a:t>Trusted distribution</a:t>
            </a:r>
          </a:p>
          <a:p>
            <a:r>
              <a:rPr lang="en-US" u="sng" dirty="0" smtClean="0"/>
              <a:t>Asset Management</a:t>
            </a:r>
            <a:r>
              <a:rPr lang="en-US" dirty="0" smtClean="0"/>
              <a:t> – Knowing what the company currently owns in inventory</a:t>
            </a:r>
            <a:endParaRPr lang="en-US" u="sng" dirty="0"/>
          </a:p>
          <a:p>
            <a:endParaRPr lang="en-US" dirty="0"/>
          </a:p>
        </p:txBody>
      </p:sp>
    </p:spTree>
    <p:extLst>
      <p:ext uri="{BB962C8B-B14F-4D97-AF65-F5344CB8AC3E}">
        <p14:creationId xmlns:p14="http://schemas.microsoft.com/office/powerpoint/2010/main" val="153537509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195" y="107576"/>
            <a:ext cx="8667788" cy="881896"/>
          </a:xfrm>
        </p:spPr>
        <p:txBody>
          <a:bodyPr/>
          <a:lstStyle/>
          <a:p>
            <a:r>
              <a:rPr lang="en-US" dirty="0" smtClean="0"/>
              <a:t>Maintaining Resilient Systems</a:t>
            </a:r>
            <a:endParaRPr lang="en-US" dirty="0"/>
          </a:p>
        </p:txBody>
      </p:sp>
      <p:sp>
        <p:nvSpPr>
          <p:cNvPr id="3" name="Content Placeholder 2"/>
          <p:cNvSpPr>
            <a:spLocks noGrp="1"/>
          </p:cNvSpPr>
          <p:nvPr>
            <p:ph idx="1"/>
          </p:nvPr>
        </p:nvSpPr>
        <p:spPr>
          <a:xfrm>
            <a:off x="549275" y="1358672"/>
            <a:ext cx="8042276" cy="5479016"/>
          </a:xfrm>
        </p:spPr>
        <p:txBody>
          <a:bodyPr/>
          <a:lstStyle/>
          <a:p>
            <a:pPr lvl="1"/>
            <a:r>
              <a:rPr lang="en-US" u="sng" dirty="0" smtClean="0"/>
              <a:t>Initial Program Loads</a:t>
            </a:r>
            <a:r>
              <a:rPr lang="en-US" dirty="0" smtClean="0"/>
              <a:t> – a mainframe term for loading the kernel into memory</a:t>
            </a:r>
            <a:endParaRPr lang="en-US" u="sng" dirty="0" smtClean="0"/>
          </a:p>
          <a:p>
            <a:pPr lvl="1"/>
            <a:r>
              <a:rPr lang="en-US" u="sng" dirty="0" smtClean="0"/>
              <a:t>Trusted </a:t>
            </a:r>
            <a:r>
              <a:rPr lang="en-US" u="sng" dirty="0"/>
              <a:t>Paths</a:t>
            </a:r>
            <a:r>
              <a:rPr lang="en-US" dirty="0"/>
              <a:t> – trustworthy interfaces into privileged user functions that ensure any communications over that path cannot be intercepted or corrupted</a:t>
            </a:r>
          </a:p>
          <a:p>
            <a:pPr lvl="1"/>
            <a:r>
              <a:rPr lang="en-US" u="sng" dirty="0"/>
              <a:t>Trusted Recovery </a:t>
            </a:r>
            <a:r>
              <a:rPr lang="en-US" dirty="0"/>
              <a:t>– Maintaining a secure state in the event of an operating system or application crash. </a:t>
            </a:r>
          </a:p>
          <a:p>
            <a:pPr lvl="1"/>
            <a:r>
              <a:rPr lang="en-US" u="sng" dirty="0" smtClean="0"/>
              <a:t>System reboot </a:t>
            </a:r>
            <a:r>
              <a:rPr lang="en-US" dirty="0" smtClean="0"/>
              <a:t>– system shuts itself down in a controlled manner in response to a failure in the trusted computing base</a:t>
            </a:r>
          </a:p>
          <a:p>
            <a:pPr lvl="1"/>
            <a:r>
              <a:rPr lang="en-US" u="sng" dirty="0" smtClean="0"/>
              <a:t>Emergency system restart</a:t>
            </a:r>
            <a:r>
              <a:rPr lang="en-US" dirty="0" smtClean="0"/>
              <a:t> – takes place after a system failure happens in an uncontrolled manner and the system needs to restart to recover</a:t>
            </a:r>
          </a:p>
          <a:p>
            <a:endParaRPr lang="en-US" dirty="0"/>
          </a:p>
        </p:txBody>
      </p:sp>
    </p:spTree>
    <p:extLst>
      <p:ext uri="{BB962C8B-B14F-4D97-AF65-F5344CB8AC3E}">
        <p14:creationId xmlns:p14="http://schemas.microsoft.com/office/powerpoint/2010/main" val="153537509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195" y="107576"/>
            <a:ext cx="8667788" cy="881896"/>
          </a:xfrm>
        </p:spPr>
        <p:txBody>
          <a:bodyPr/>
          <a:lstStyle/>
          <a:p>
            <a:r>
              <a:rPr lang="en-US" dirty="0" smtClean="0"/>
              <a:t>Maintaining Resilient Systems</a:t>
            </a:r>
            <a:endParaRPr lang="en-US" dirty="0"/>
          </a:p>
        </p:txBody>
      </p:sp>
      <p:sp>
        <p:nvSpPr>
          <p:cNvPr id="3" name="Content Placeholder 2"/>
          <p:cNvSpPr>
            <a:spLocks noGrp="1"/>
          </p:cNvSpPr>
          <p:nvPr>
            <p:ph idx="1"/>
          </p:nvPr>
        </p:nvSpPr>
        <p:spPr>
          <a:xfrm>
            <a:off x="549275" y="989472"/>
            <a:ext cx="8042276" cy="5479016"/>
          </a:xfrm>
        </p:spPr>
        <p:txBody>
          <a:bodyPr/>
          <a:lstStyle/>
          <a:p>
            <a:r>
              <a:rPr lang="en-US" u="sng" dirty="0" smtClean="0"/>
              <a:t>System cold start</a:t>
            </a:r>
            <a:r>
              <a:rPr lang="en-US" dirty="0" smtClean="0"/>
              <a:t> – takes place when an unexpected kernel or media failure happens and the regular recovery procedure cannot recover to a more consistent system state</a:t>
            </a:r>
          </a:p>
          <a:p>
            <a:r>
              <a:rPr lang="en-US" u="sng" dirty="0" smtClean="0"/>
              <a:t>After a crash</a:t>
            </a:r>
          </a:p>
          <a:p>
            <a:pPr lvl="1"/>
            <a:r>
              <a:rPr lang="en-US" dirty="0" smtClean="0"/>
              <a:t>Enter into single user or safe mode</a:t>
            </a:r>
          </a:p>
          <a:p>
            <a:pPr lvl="1"/>
            <a:r>
              <a:rPr lang="en-US" dirty="0" smtClean="0"/>
              <a:t>Fix issue and recover</a:t>
            </a:r>
          </a:p>
          <a:p>
            <a:pPr lvl="1"/>
            <a:r>
              <a:rPr lang="en-US" dirty="0" smtClean="0"/>
              <a:t>Validate critical files </a:t>
            </a:r>
          </a:p>
          <a:p>
            <a:pPr lvl="1"/>
            <a:r>
              <a:rPr lang="en-US" dirty="0" smtClean="0"/>
              <a:t>Validate system operations</a:t>
            </a:r>
            <a:endParaRPr lang="en-US" dirty="0"/>
          </a:p>
        </p:txBody>
      </p:sp>
    </p:spTree>
    <p:extLst>
      <p:ext uri="{BB962C8B-B14F-4D97-AF65-F5344CB8AC3E}">
        <p14:creationId xmlns:p14="http://schemas.microsoft.com/office/powerpoint/2010/main" val="123709818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r>
              <a:rPr lang="en-US" u="sng" dirty="0" smtClean="0"/>
              <a:t>Fail-Safe</a:t>
            </a:r>
            <a:r>
              <a:rPr lang="en-US" dirty="0" smtClean="0"/>
              <a:t> – failing in a way that focuses on maintaining minimal harm to personnel</a:t>
            </a:r>
          </a:p>
          <a:p>
            <a:pPr lvl="1"/>
            <a:r>
              <a:rPr lang="en-US" u="sng" dirty="0" smtClean="0"/>
              <a:t>Fail-Secure</a:t>
            </a:r>
            <a:r>
              <a:rPr lang="en-US" dirty="0"/>
              <a:t>  </a:t>
            </a:r>
            <a:r>
              <a:rPr lang="en-US" dirty="0" smtClean="0"/>
              <a:t>- failing in a controlled manner to block access while the systems are in an inconsistent state.</a:t>
            </a:r>
          </a:p>
          <a:p>
            <a:pPr marL="457200" lvl="1" indent="0">
              <a:buNone/>
            </a:pPr>
            <a:r>
              <a:rPr lang="en-US" u="sng" dirty="0" smtClean="0"/>
              <a:t>Example</a:t>
            </a:r>
            <a:r>
              <a:rPr lang="en-US" dirty="0" smtClean="0"/>
              <a:t>  </a:t>
            </a:r>
          </a:p>
          <a:p>
            <a:pPr marL="457200" lvl="1" indent="0">
              <a:buNone/>
            </a:pPr>
            <a:r>
              <a:rPr lang="en-US" dirty="0" smtClean="0"/>
              <a:t>A </a:t>
            </a:r>
            <a:r>
              <a:rPr lang="en-US" u="sng" dirty="0" smtClean="0"/>
              <a:t>fail-safe</a:t>
            </a:r>
            <a:r>
              <a:rPr lang="en-US" dirty="0" smtClean="0"/>
              <a:t> door on a data center would ensure that all personnel can escape the area when the power fails. </a:t>
            </a:r>
          </a:p>
          <a:p>
            <a:pPr marL="457200" lvl="1" indent="0">
              <a:buNone/>
            </a:pPr>
            <a:r>
              <a:rPr lang="en-US" dirty="0" smtClean="0"/>
              <a:t> A </a:t>
            </a:r>
            <a:r>
              <a:rPr lang="en-US" u="sng" dirty="0" smtClean="0"/>
              <a:t>fail-secure</a:t>
            </a:r>
            <a:r>
              <a:rPr lang="en-US" dirty="0" smtClean="0"/>
              <a:t> door would prevent anyone from using the door which could put personnel in harms way</a:t>
            </a:r>
            <a:endParaRPr lang="en-US" u="sng" dirty="0" smtClean="0"/>
          </a:p>
        </p:txBody>
      </p:sp>
      <p:sp>
        <p:nvSpPr>
          <p:cNvPr id="6" name="Title 1"/>
          <p:cNvSpPr>
            <a:spLocks noGrp="1"/>
          </p:cNvSpPr>
          <p:nvPr>
            <p:ph type="title"/>
          </p:nvPr>
        </p:nvSpPr>
        <p:spPr>
          <a:xfrm>
            <a:off x="177195" y="107576"/>
            <a:ext cx="8667788" cy="881896"/>
          </a:xfrm>
        </p:spPr>
        <p:txBody>
          <a:bodyPr/>
          <a:lstStyle/>
          <a:p>
            <a:r>
              <a:rPr lang="en-US" dirty="0" smtClean="0"/>
              <a:t>Maintaining Resilient Systems</a:t>
            </a:r>
            <a:endParaRPr lang="en-US" dirty="0"/>
          </a:p>
        </p:txBody>
      </p:sp>
    </p:spTree>
    <p:extLst>
      <p:ext uri="{BB962C8B-B14F-4D97-AF65-F5344CB8AC3E}">
        <p14:creationId xmlns:p14="http://schemas.microsoft.com/office/powerpoint/2010/main" val="415021247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Concerns</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smtClean="0"/>
              <a:t>Bootup</a:t>
            </a:r>
            <a:r>
              <a:rPr lang="en-US" dirty="0" smtClean="0"/>
              <a:t> Sequence should not be available to reconfigure on the system</a:t>
            </a:r>
          </a:p>
          <a:p>
            <a:pPr lvl="1"/>
            <a:r>
              <a:rPr lang="en-US" dirty="0" smtClean="0"/>
              <a:t>Bios password</a:t>
            </a:r>
          </a:p>
          <a:p>
            <a:r>
              <a:rPr lang="en-US" dirty="0" smtClean="0"/>
              <a:t>Writing actions to system logs should not be able to be bypassed</a:t>
            </a:r>
          </a:p>
          <a:p>
            <a:r>
              <a:rPr lang="en-US" dirty="0" smtClean="0"/>
              <a:t>System forced shutdown should not be allowed</a:t>
            </a:r>
          </a:p>
          <a:p>
            <a:r>
              <a:rPr lang="en-US" dirty="0" smtClean="0"/>
              <a:t>Output should not be able to be rerouted</a:t>
            </a:r>
          </a:p>
          <a:p>
            <a:r>
              <a:rPr lang="en-US" dirty="0"/>
              <a:t>Online transactions must be recorded and time stamped</a:t>
            </a:r>
          </a:p>
          <a:p>
            <a:r>
              <a:rPr lang="en-US" dirty="0"/>
              <a:t>Data entered should be correctly formatted and validated</a:t>
            </a:r>
          </a:p>
          <a:p>
            <a:endParaRPr lang="en-US" dirty="0"/>
          </a:p>
        </p:txBody>
      </p:sp>
    </p:spTree>
    <p:extLst>
      <p:ext uri="{BB962C8B-B14F-4D97-AF65-F5344CB8AC3E}">
        <p14:creationId xmlns:p14="http://schemas.microsoft.com/office/powerpoint/2010/main" val="153537509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Control Process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Request for a change to take place</a:t>
            </a:r>
          </a:p>
          <a:p>
            <a:pPr marL="457200" indent="-457200">
              <a:buFont typeface="+mj-lt"/>
              <a:buAutoNum type="arabicPeriod"/>
            </a:pPr>
            <a:r>
              <a:rPr lang="en-US" dirty="0" smtClean="0"/>
              <a:t>Approval of the change</a:t>
            </a:r>
          </a:p>
          <a:p>
            <a:pPr marL="457200" indent="-457200">
              <a:buFont typeface="+mj-lt"/>
              <a:buAutoNum type="arabicPeriod"/>
            </a:pPr>
            <a:r>
              <a:rPr lang="en-US" dirty="0" smtClean="0"/>
              <a:t>Documentation of the change</a:t>
            </a:r>
          </a:p>
          <a:p>
            <a:pPr marL="457200" indent="-457200">
              <a:buFont typeface="+mj-lt"/>
              <a:buAutoNum type="arabicPeriod"/>
            </a:pPr>
            <a:r>
              <a:rPr lang="en-US" dirty="0" smtClean="0"/>
              <a:t>Test and present the change</a:t>
            </a:r>
          </a:p>
          <a:p>
            <a:pPr marL="457200" indent="-457200">
              <a:buFont typeface="+mj-lt"/>
              <a:buAutoNum type="arabicPeriod"/>
            </a:pPr>
            <a:r>
              <a:rPr lang="en-US" dirty="0" smtClean="0"/>
              <a:t>Implement the change</a:t>
            </a:r>
          </a:p>
          <a:p>
            <a:pPr marL="457200" indent="-457200">
              <a:buFont typeface="+mj-lt"/>
              <a:buAutoNum type="arabicPeriod"/>
            </a:pPr>
            <a:r>
              <a:rPr lang="en-US" dirty="0" smtClean="0"/>
              <a:t>Report the change to management</a:t>
            </a:r>
          </a:p>
        </p:txBody>
      </p:sp>
    </p:spTree>
    <p:extLst>
      <p:ext uri="{BB962C8B-B14F-4D97-AF65-F5344CB8AC3E}">
        <p14:creationId xmlns:p14="http://schemas.microsoft.com/office/powerpoint/2010/main" val="251154097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7-10 at 4.52.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7311"/>
            <a:ext cx="9144000" cy="6285788"/>
          </a:xfrm>
          <a:prstGeom prst="rect">
            <a:avLst/>
          </a:prstGeom>
        </p:spPr>
      </p:pic>
    </p:spTree>
    <p:extLst>
      <p:ext uri="{BB962C8B-B14F-4D97-AF65-F5344CB8AC3E}">
        <p14:creationId xmlns:p14="http://schemas.microsoft.com/office/powerpoint/2010/main" val="251154097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599" y="824266"/>
            <a:ext cx="6800135" cy="5791200"/>
          </a:xfrm>
        </p:spPr>
        <p:txBody>
          <a:bodyPr>
            <a:noAutofit/>
          </a:bodyPr>
          <a:lstStyle/>
          <a:p>
            <a:r>
              <a:rPr lang="en-US" sz="2400" u="sng" dirty="0" smtClean="0"/>
              <a:t>Media Management</a:t>
            </a:r>
            <a:r>
              <a:rPr lang="en-US" sz="2400" dirty="0" smtClean="0"/>
              <a:t>- To store media appropriately preserving information and to prevent data leakage, data </a:t>
            </a:r>
            <a:r>
              <a:rPr lang="en-US" sz="2400" dirty="0" err="1" smtClean="0"/>
              <a:t>remanence</a:t>
            </a:r>
            <a:r>
              <a:rPr lang="en-US" sz="2400" dirty="0" smtClean="0"/>
              <a:t>, and object reuse.  </a:t>
            </a:r>
          </a:p>
          <a:p>
            <a:pPr lvl="1"/>
            <a:r>
              <a:rPr lang="en-US" sz="2000" u="sng" dirty="0" err="1" smtClean="0"/>
              <a:t>Degausers</a:t>
            </a:r>
            <a:r>
              <a:rPr lang="en-US" sz="2000" dirty="0" smtClean="0"/>
              <a:t> – Specialized hardware devices which can be used to erase magnetic media through </a:t>
            </a:r>
            <a:r>
              <a:rPr lang="en-US" sz="2000" dirty="0" err="1" smtClean="0"/>
              <a:t>coercivity</a:t>
            </a:r>
            <a:r>
              <a:rPr lang="en-US" sz="2000" dirty="0" smtClean="0"/>
              <a:t>.  </a:t>
            </a:r>
          </a:p>
          <a:p>
            <a:pPr lvl="1"/>
            <a:r>
              <a:rPr lang="en-US" sz="2000" u="sng" dirty="0" err="1" smtClean="0"/>
              <a:t>Coercivity</a:t>
            </a:r>
            <a:r>
              <a:rPr lang="en-US" sz="2000" dirty="0"/>
              <a:t> </a:t>
            </a:r>
            <a:r>
              <a:rPr lang="en-US" sz="2000" dirty="0" smtClean="0"/>
              <a:t>– The measure of the amount of energy needed to reduce the magnetic field to zero.</a:t>
            </a:r>
          </a:p>
          <a:p>
            <a:pPr lvl="1"/>
            <a:r>
              <a:rPr lang="en-US" sz="2000" u="sng" dirty="0" err="1" smtClean="0"/>
              <a:t>Zeroization</a:t>
            </a:r>
            <a:r>
              <a:rPr lang="en-US" sz="2000" dirty="0" smtClean="0"/>
              <a:t>- Writing zeros over information repeatedly until it is destroyed and considered sanitized</a:t>
            </a:r>
          </a:p>
          <a:p>
            <a:pPr lvl="1"/>
            <a:r>
              <a:rPr lang="en-US" sz="2000" u="sng" dirty="0" smtClean="0"/>
              <a:t>Shredding/Destruction</a:t>
            </a:r>
            <a:r>
              <a:rPr lang="en-US" sz="2000" dirty="0" smtClean="0"/>
              <a:t> – Physically destroying the media </a:t>
            </a:r>
          </a:p>
          <a:p>
            <a:endParaRPr lang="en-US" sz="2400" dirty="0" smtClean="0"/>
          </a:p>
          <a:p>
            <a:pPr lvl="1"/>
            <a:endParaRPr lang="en-US" sz="2000" u="sng" dirty="0" smtClean="0"/>
          </a:p>
          <a:p>
            <a:pPr marL="0" indent="0">
              <a:buNone/>
            </a:pPr>
            <a:endParaRPr lang="en-US" sz="2400" u="sng" dirty="0"/>
          </a:p>
        </p:txBody>
      </p:sp>
      <p:pic>
        <p:nvPicPr>
          <p:cNvPr id="5" name="Picture 4"/>
          <p:cNvPicPr>
            <a:picLocks noChangeAspect="1"/>
          </p:cNvPicPr>
          <p:nvPr/>
        </p:nvPicPr>
        <p:blipFill>
          <a:blip r:embed="rId2"/>
          <a:stretch>
            <a:fillRect/>
          </a:stretch>
        </p:blipFill>
        <p:spPr>
          <a:xfrm>
            <a:off x="6609690" y="2436758"/>
            <a:ext cx="2305710" cy="2776429"/>
          </a:xfrm>
          <a:prstGeom prst="rect">
            <a:avLst/>
          </a:prstGeom>
        </p:spPr>
      </p:pic>
      <p:sp>
        <p:nvSpPr>
          <p:cNvPr id="6" name="Title 1"/>
          <p:cNvSpPr>
            <a:spLocks noGrp="1"/>
          </p:cNvSpPr>
          <p:nvPr>
            <p:ph type="title"/>
          </p:nvPr>
        </p:nvSpPr>
        <p:spPr>
          <a:xfrm>
            <a:off x="549275" y="107576"/>
            <a:ext cx="8042276" cy="675141"/>
          </a:xfrm>
        </p:spPr>
        <p:txBody>
          <a:bodyPr/>
          <a:lstStyle/>
          <a:p>
            <a:r>
              <a:rPr lang="en-US" sz="4000" dirty="0" smtClean="0"/>
              <a:t>Managing Security Technologies</a:t>
            </a:r>
            <a:endParaRPr lang="en-US" sz="4000" dirty="0"/>
          </a:p>
        </p:txBody>
      </p:sp>
    </p:spTree>
    <p:extLst>
      <p:ext uri="{BB962C8B-B14F-4D97-AF65-F5344CB8AC3E}">
        <p14:creationId xmlns:p14="http://schemas.microsoft.com/office/powerpoint/2010/main" val="245127355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Management	</a:t>
            </a:r>
            <a:endParaRPr lang="en-US" dirty="0"/>
          </a:p>
        </p:txBody>
      </p:sp>
      <p:sp>
        <p:nvSpPr>
          <p:cNvPr id="3" name="Content Placeholder 2"/>
          <p:cNvSpPr>
            <a:spLocks noGrp="1"/>
          </p:cNvSpPr>
          <p:nvPr>
            <p:ph idx="1"/>
          </p:nvPr>
        </p:nvSpPr>
        <p:spPr>
          <a:xfrm>
            <a:off x="354390" y="1600201"/>
            <a:ext cx="8490593" cy="4705836"/>
          </a:xfrm>
        </p:spPr>
        <p:txBody>
          <a:bodyPr>
            <a:normAutofit fontScale="92500" lnSpcReduction="20000"/>
          </a:bodyPr>
          <a:lstStyle/>
          <a:p>
            <a:r>
              <a:rPr lang="en-US" dirty="0" smtClean="0"/>
              <a:t>Tracking the chain of custody</a:t>
            </a:r>
          </a:p>
          <a:p>
            <a:r>
              <a:rPr lang="en-US" dirty="0" smtClean="0"/>
              <a:t>Effectively implement access controls</a:t>
            </a:r>
          </a:p>
          <a:p>
            <a:r>
              <a:rPr lang="en-US" dirty="0" smtClean="0"/>
              <a:t>Track backup versions</a:t>
            </a:r>
          </a:p>
          <a:p>
            <a:r>
              <a:rPr lang="en-US" dirty="0" smtClean="0"/>
              <a:t>Document the media change history</a:t>
            </a:r>
          </a:p>
          <a:p>
            <a:r>
              <a:rPr lang="en-US" dirty="0" smtClean="0"/>
              <a:t>Ensure environmental conditions do not endanger media</a:t>
            </a:r>
          </a:p>
          <a:p>
            <a:r>
              <a:rPr lang="en-US" dirty="0" smtClean="0"/>
              <a:t>Ensure media integrity</a:t>
            </a:r>
          </a:p>
          <a:p>
            <a:r>
              <a:rPr lang="en-US" dirty="0" smtClean="0"/>
              <a:t>Run inventory on a scheduled basis</a:t>
            </a:r>
          </a:p>
          <a:p>
            <a:r>
              <a:rPr lang="en-US" dirty="0" smtClean="0"/>
              <a:t>Carry out secure disposal activities</a:t>
            </a:r>
          </a:p>
          <a:p>
            <a:r>
              <a:rPr lang="en-US" dirty="0" smtClean="0"/>
              <a:t>Internal and external labeling of media</a:t>
            </a:r>
          </a:p>
          <a:p>
            <a:endParaRPr lang="en-US" dirty="0"/>
          </a:p>
        </p:txBody>
      </p:sp>
    </p:spTree>
    <p:extLst>
      <p:ext uri="{BB962C8B-B14F-4D97-AF65-F5344CB8AC3E}">
        <p14:creationId xmlns:p14="http://schemas.microsoft.com/office/powerpoint/2010/main" val="251154097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DISCLAIMER</a:t>
            </a:r>
            <a:endParaRPr lang="en-US" dirty="0"/>
          </a:p>
        </p:txBody>
      </p:sp>
      <p:sp>
        <p:nvSpPr>
          <p:cNvPr id="3" name="Content Placeholder 2"/>
          <p:cNvSpPr>
            <a:spLocks noGrp="1"/>
          </p:cNvSpPr>
          <p:nvPr>
            <p:ph idx="1"/>
          </p:nvPr>
        </p:nvSpPr>
        <p:spPr>
          <a:xfrm>
            <a:off x="549275" y="1703578"/>
            <a:ext cx="8042276" cy="4343400"/>
          </a:xfrm>
        </p:spPr>
        <p:txBody>
          <a:bodyPr/>
          <a:lstStyle/>
          <a:p>
            <a:r>
              <a:rPr lang="en-US" dirty="0"/>
              <a:t>I am here to try to help you pass the CISSP exam</a:t>
            </a:r>
          </a:p>
          <a:p>
            <a:r>
              <a:rPr lang="en-US" dirty="0" smtClean="0"/>
              <a:t>I do not have all the answers </a:t>
            </a:r>
          </a:p>
          <a:p>
            <a:r>
              <a:rPr lang="en-US" dirty="0" smtClean="0"/>
              <a:t>I do not claim to know all the answers</a:t>
            </a:r>
          </a:p>
          <a:p>
            <a:r>
              <a:rPr lang="en-US" dirty="0" smtClean="0"/>
              <a:t>I </a:t>
            </a:r>
            <a:r>
              <a:rPr lang="en-US" dirty="0"/>
              <a:t>will do everything I can to share my knowledge </a:t>
            </a:r>
          </a:p>
          <a:p>
            <a:r>
              <a:rPr lang="en-US" dirty="0" smtClean="0"/>
              <a:t>I encourage group discussion</a:t>
            </a:r>
          </a:p>
          <a:p>
            <a:r>
              <a:rPr lang="en-US" dirty="0" smtClean="0"/>
              <a:t>PowerPoint is definitely not my strong suit</a:t>
            </a:r>
          </a:p>
          <a:p>
            <a:endParaRPr lang="en-US" dirty="0" smtClean="0"/>
          </a:p>
        </p:txBody>
      </p:sp>
    </p:spTree>
    <p:extLst>
      <p:ext uri="{BB962C8B-B14F-4D97-AF65-F5344CB8AC3E}">
        <p14:creationId xmlns:p14="http://schemas.microsoft.com/office/powerpoint/2010/main" val="251154097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r>
              <a:rPr lang="en-US" u="sng" dirty="0" smtClean="0"/>
              <a:t>Redundant systems</a:t>
            </a:r>
            <a:r>
              <a:rPr lang="en-US" dirty="0" smtClean="0"/>
              <a:t> – Having more than 1 system dedicated to providing services. If one becomes unavailable another server can take over.</a:t>
            </a:r>
          </a:p>
        </p:txBody>
      </p:sp>
      <p:pic>
        <p:nvPicPr>
          <p:cNvPr id="4" name="Picture 3"/>
          <p:cNvPicPr>
            <a:picLocks noChangeAspect="1"/>
          </p:cNvPicPr>
          <p:nvPr/>
        </p:nvPicPr>
        <p:blipFill>
          <a:blip r:embed="rId2"/>
          <a:stretch>
            <a:fillRect/>
          </a:stretch>
        </p:blipFill>
        <p:spPr>
          <a:xfrm>
            <a:off x="1752600" y="3048000"/>
            <a:ext cx="4851400" cy="3652520"/>
          </a:xfrm>
          <a:prstGeom prst="rect">
            <a:avLst/>
          </a:prstGeom>
        </p:spPr>
      </p:pic>
      <p:sp>
        <p:nvSpPr>
          <p:cNvPr id="6" name="Title 1"/>
          <p:cNvSpPr>
            <a:spLocks noGrp="1"/>
          </p:cNvSpPr>
          <p:nvPr>
            <p:ph type="title"/>
          </p:nvPr>
        </p:nvSpPr>
        <p:spPr>
          <a:xfrm>
            <a:off x="177195" y="107576"/>
            <a:ext cx="8667788" cy="881896"/>
          </a:xfrm>
        </p:spPr>
        <p:txBody>
          <a:bodyPr/>
          <a:lstStyle/>
          <a:p>
            <a:r>
              <a:rPr lang="en-US" dirty="0" smtClean="0"/>
              <a:t>Maintaining Resilient Systems</a:t>
            </a:r>
            <a:endParaRPr lang="en-US" dirty="0"/>
          </a:p>
        </p:txBody>
      </p:sp>
    </p:spTree>
    <p:extLst>
      <p:ext uri="{BB962C8B-B14F-4D97-AF65-F5344CB8AC3E}">
        <p14:creationId xmlns:p14="http://schemas.microsoft.com/office/powerpoint/2010/main" val="61733700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r>
              <a:rPr lang="en-US" u="sng" dirty="0" smtClean="0"/>
              <a:t>Redundant networks</a:t>
            </a:r>
            <a:r>
              <a:rPr lang="en-US" dirty="0" smtClean="0"/>
              <a:t> – Similar  to redundant systems but instead provide redundant network connectivity</a:t>
            </a:r>
          </a:p>
        </p:txBody>
      </p:sp>
      <p:pic>
        <p:nvPicPr>
          <p:cNvPr id="4" name="Picture 3"/>
          <p:cNvPicPr>
            <a:picLocks noChangeAspect="1"/>
          </p:cNvPicPr>
          <p:nvPr/>
        </p:nvPicPr>
        <p:blipFill>
          <a:blip r:embed="rId2"/>
          <a:stretch>
            <a:fillRect/>
          </a:stretch>
        </p:blipFill>
        <p:spPr>
          <a:xfrm>
            <a:off x="1743710" y="2644497"/>
            <a:ext cx="4762500" cy="3206750"/>
          </a:xfrm>
          <a:prstGeom prst="rect">
            <a:avLst/>
          </a:prstGeom>
        </p:spPr>
      </p:pic>
      <p:sp>
        <p:nvSpPr>
          <p:cNvPr id="6" name="Title 1"/>
          <p:cNvSpPr>
            <a:spLocks noGrp="1"/>
          </p:cNvSpPr>
          <p:nvPr>
            <p:ph type="title"/>
          </p:nvPr>
        </p:nvSpPr>
        <p:spPr>
          <a:xfrm>
            <a:off x="177195" y="107576"/>
            <a:ext cx="8667788" cy="881896"/>
          </a:xfrm>
        </p:spPr>
        <p:txBody>
          <a:bodyPr/>
          <a:lstStyle/>
          <a:p>
            <a:r>
              <a:rPr lang="en-US" dirty="0" smtClean="0"/>
              <a:t>Maintaining Resilient Systems</a:t>
            </a:r>
            <a:endParaRPr lang="en-US" dirty="0"/>
          </a:p>
        </p:txBody>
      </p:sp>
    </p:spTree>
    <p:extLst>
      <p:ext uri="{BB962C8B-B14F-4D97-AF65-F5344CB8AC3E}">
        <p14:creationId xmlns:p14="http://schemas.microsoft.com/office/powerpoint/2010/main" val="263840938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r>
              <a:rPr lang="en-US" u="sng" dirty="0" smtClean="0"/>
              <a:t>Redundant power supplies</a:t>
            </a:r>
            <a:r>
              <a:rPr lang="en-US" dirty="0" smtClean="0"/>
              <a:t> – dual power supplies</a:t>
            </a:r>
          </a:p>
          <a:p>
            <a:pPr lvl="1"/>
            <a:r>
              <a:rPr lang="en-US" u="sng" dirty="0" smtClean="0"/>
              <a:t>UPS</a:t>
            </a:r>
            <a:r>
              <a:rPr lang="en-US" dirty="0" smtClean="0"/>
              <a:t> – uninterruptible power supplies.  Provide power in the event of an outage.  Commonly paired with alternate power sources such as diesel-based or natural gas based generators</a:t>
            </a:r>
            <a:endParaRPr lang="en-US" u="sng" dirty="0" smtClean="0"/>
          </a:p>
        </p:txBody>
      </p:sp>
      <p:pic>
        <p:nvPicPr>
          <p:cNvPr id="4" name="Picture 3"/>
          <p:cNvPicPr>
            <a:picLocks noChangeAspect="1"/>
          </p:cNvPicPr>
          <p:nvPr/>
        </p:nvPicPr>
        <p:blipFill>
          <a:blip r:embed="rId2"/>
          <a:stretch>
            <a:fillRect/>
          </a:stretch>
        </p:blipFill>
        <p:spPr>
          <a:xfrm>
            <a:off x="1371600" y="4191000"/>
            <a:ext cx="2837962" cy="2108200"/>
          </a:xfrm>
          <a:prstGeom prst="rect">
            <a:avLst/>
          </a:prstGeom>
        </p:spPr>
      </p:pic>
      <p:pic>
        <p:nvPicPr>
          <p:cNvPr id="5" name="Picture 4"/>
          <p:cNvPicPr>
            <a:picLocks noChangeAspect="1"/>
          </p:cNvPicPr>
          <p:nvPr/>
        </p:nvPicPr>
        <p:blipFill>
          <a:blip r:embed="rId3"/>
          <a:stretch>
            <a:fillRect/>
          </a:stretch>
        </p:blipFill>
        <p:spPr>
          <a:xfrm>
            <a:off x="4876800" y="3886200"/>
            <a:ext cx="2895600" cy="2895600"/>
          </a:xfrm>
          <a:prstGeom prst="rect">
            <a:avLst/>
          </a:prstGeom>
        </p:spPr>
      </p:pic>
      <p:sp>
        <p:nvSpPr>
          <p:cNvPr id="7" name="Title 1"/>
          <p:cNvSpPr>
            <a:spLocks noGrp="1"/>
          </p:cNvSpPr>
          <p:nvPr>
            <p:ph type="title"/>
          </p:nvPr>
        </p:nvSpPr>
        <p:spPr>
          <a:xfrm>
            <a:off x="177195" y="107576"/>
            <a:ext cx="8667788" cy="881896"/>
          </a:xfrm>
        </p:spPr>
        <p:txBody>
          <a:bodyPr/>
          <a:lstStyle/>
          <a:p>
            <a:r>
              <a:rPr lang="en-US" dirty="0" smtClean="0"/>
              <a:t>Maintaining Resilient Systems</a:t>
            </a:r>
            <a:endParaRPr lang="en-US" dirty="0"/>
          </a:p>
        </p:txBody>
      </p:sp>
    </p:spTree>
    <p:extLst>
      <p:ext uri="{BB962C8B-B14F-4D97-AF65-F5344CB8AC3E}">
        <p14:creationId xmlns:p14="http://schemas.microsoft.com/office/powerpoint/2010/main" val="106611732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504219"/>
            <a:ext cx="8042276" cy="793286"/>
          </a:xfrm>
        </p:spPr>
        <p:txBody>
          <a:bodyPr/>
          <a:lstStyle/>
          <a:p>
            <a:r>
              <a:rPr lang="en-US" sz="4000" dirty="0" smtClean="0"/>
              <a:t>Maintaining Resilient Systems</a:t>
            </a:r>
            <a:endParaRPr lang="en-US" sz="4000" dirty="0"/>
          </a:p>
        </p:txBody>
      </p:sp>
      <p:sp>
        <p:nvSpPr>
          <p:cNvPr id="3" name="Content Placeholder 2"/>
          <p:cNvSpPr>
            <a:spLocks noGrp="1"/>
          </p:cNvSpPr>
          <p:nvPr>
            <p:ph idx="1"/>
          </p:nvPr>
        </p:nvSpPr>
        <p:spPr>
          <a:xfrm>
            <a:off x="549275" y="1432551"/>
            <a:ext cx="8042276" cy="4156644"/>
          </a:xfrm>
        </p:spPr>
        <p:txBody>
          <a:bodyPr>
            <a:normAutofit lnSpcReduction="10000"/>
          </a:bodyPr>
          <a:lstStyle/>
          <a:p>
            <a:pPr lvl="1"/>
            <a:r>
              <a:rPr lang="en-US" sz="2400" u="sng" dirty="0"/>
              <a:t>MTBF</a:t>
            </a:r>
            <a:r>
              <a:rPr lang="en-US" sz="2400" dirty="0"/>
              <a:t> – (Mean Time Between Failures) – the estimated lifespan of a piece of equipment.  Typically calculated by the vendor or a 3</a:t>
            </a:r>
            <a:r>
              <a:rPr lang="en-US" sz="2400" baseline="30000" dirty="0"/>
              <a:t>rd</a:t>
            </a:r>
            <a:r>
              <a:rPr lang="en-US" sz="2400" dirty="0"/>
              <a:t> party </a:t>
            </a:r>
          </a:p>
          <a:p>
            <a:pPr lvl="1"/>
            <a:r>
              <a:rPr lang="en-US" sz="2400" u="sng" dirty="0"/>
              <a:t>MTTF</a:t>
            </a:r>
            <a:r>
              <a:rPr lang="en-US" sz="2400" dirty="0"/>
              <a:t> – (Mean Time To Failure) – estimate of the average or mean time until a design or components </a:t>
            </a:r>
            <a:r>
              <a:rPr lang="en-US" sz="2400" b="1" dirty="0"/>
              <a:t>first</a:t>
            </a:r>
            <a:r>
              <a:rPr lang="en-US" sz="2400" dirty="0"/>
              <a:t> failure</a:t>
            </a:r>
          </a:p>
          <a:p>
            <a:pPr lvl="1"/>
            <a:r>
              <a:rPr lang="en-US" sz="2400" u="sng" dirty="0"/>
              <a:t>MTTR</a:t>
            </a:r>
            <a:r>
              <a:rPr lang="en-US" sz="2400" dirty="0"/>
              <a:t> – (Mean Time To Repair) – the amount of time it is expected to take to get a device fixed and back into production </a:t>
            </a:r>
            <a:endParaRPr lang="en-US" sz="2400" dirty="0" smtClean="0"/>
          </a:p>
          <a:p>
            <a:pPr lvl="1"/>
            <a:r>
              <a:rPr lang="en-US" sz="2400" dirty="0">
                <a:hlinkClick r:id="rId2"/>
              </a:rPr>
              <a:t>http://en.wikipedia.org/wiki/</a:t>
            </a:r>
            <a:r>
              <a:rPr lang="en-US" sz="2400" dirty="0" smtClean="0">
                <a:hlinkClick r:id="rId2"/>
              </a:rPr>
              <a:t>Mean_time_between_failures</a:t>
            </a:r>
            <a:endParaRPr lang="en-US" sz="2400" dirty="0" smtClean="0"/>
          </a:p>
          <a:p>
            <a:pPr lvl="1"/>
            <a:endParaRPr lang="en-US" sz="2400" dirty="0"/>
          </a:p>
          <a:p>
            <a:endParaRPr lang="en-US" dirty="0"/>
          </a:p>
        </p:txBody>
      </p:sp>
    </p:spTree>
    <p:extLst>
      <p:ext uri="{BB962C8B-B14F-4D97-AF65-F5344CB8AC3E}">
        <p14:creationId xmlns:p14="http://schemas.microsoft.com/office/powerpoint/2010/main" val="251154097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85800" y="342541"/>
            <a:ext cx="8077200" cy="3693319"/>
          </a:xfrm>
          <a:prstGeom prst="rect">
            <a:avLst/>
          </a:prstGeom>
          <a:noFill/>
        </p:spPr>
        <p:txBody>
          <a:bodyPr wrap="square" rtlCol="0">
            <a:spAutoFit/>
          </a:bodyPr>
          <a:lstStyle/>
          <a:p>
            <a:r>
              <a:rPr lang="en-US" dirty="0" smtClean="0"/>
              <a:t>Think about the following….</a:t>
            </a:r>
          </a:p>
          <a:p>
            <a:endParaRPr lang="en-US" dirty="0"/>
          </a:p>
          <a:p>
            <a:r>
              <a:rPr lang="en-US" dirty="0" smtClean="0"/>
              <a:t>Say you are given the task of obtaining hardware for a project that will last 3 years.  </a:t>
            </a:r>
            <a:endParaRPr lang="en-US" dirty="0"/>
          </a:p>
          <a:p>
            <a:endParaRPr lang="en-US" dirty="0" smtClean="0"/>
          </a:p>
          <a:p>
            <a:r>
              <a:rPr lang="en-US" dirty="0" smtClean="0"/>
              <a:t>For performance purposes you select solid state drives for the database server.</a:t>
            </a:r>
          </a:p>
          <a:p>
            <a:endParaRPr lang="en-US" dirty="0"/>
          </a:p>
          <a:p>
            <a:r>
              <a:rPr lang="en-US" dirty="0" smtClean="0"/>
              <a:t>The database server will perform around 100,000 writes to disk each month</a:t>
            </a:r>
          </a:p>
          <a:p>
            <a:endParaRPr lang="en-US" dirty="0"/>
          </a:p>
          <a:p>
            <a:r>
              <a:rPr lang="en-US" dirty="0" smtClean="0"/>
              <a:t>For disaster recovery purposes you setup the database with a raid 1 mirrored pair of solid state drives which have a MTTF of 3 million write transactions </a:t>
            </a:r>
          </a:p>
          <a:p>
            <a:endParaRPr lang="en-US" dirty="0"/>
          </a:p>
          <a:p>
            <a:r>
              <a:rPr lang="en-US" dirty="0" smtClean="0"/>
              <a:t>Do you see the problem here?</a:t>
            </a:r>
          </a:p>
          <a:p>
            <a:endParaRPr lang="en-US" dirty="0"/>
          </a:p>
        </p:txBody>
      </p:sp>
      <p:sp>
        <p:nvSpPr>
          <p:cNvPr id="7" name="TextBox 6"/>
          <p:cNvSpPr txBox="1"/>
          <p:nvPr/>
        </p:nvSpPr>
        <p:spPr>
          <a:xfrm>
            <a:off x="914400" y="5048686"/>
            <a:ext cx="7848600" cy="1477328"/>
          </a:xfrm>
          <a:prstGeom prst="rect">
            <a:avLst/>
          </a:prstGeom>
          <a:noFill/>
        </p:spPr>
        <p:txBody>
          <a:bodyPr wrap="square" rtlCol="0">
            <a:spAutoFit/>
          </a:bodyPr>
          <a:lstStyle/>
          <a:p>
            <a:r>
              <a:rPr lang="en-US" dirty="0"/>
              <a:t>(100,000 writes per month) * ( 36 months ) </a:t>
            </a:r>
            <a:endParaRPr lang="en-US" dirty="0" smtClean="0"/>
          </a:p>
          <a:p>
            <a:r>
              <a:rPr lang="en-US" dirty="0" smtClean="0"/>
              <a:t>= </a:t>
            </a:r>
            <a:r>
              <a:rPr lang="en-US" dirty="0"/>
              <a:t>3,600,000 write transactions in a 3 year period.  </a:t>
            </a:r>
            <a:endParaRPr lang="en-US" dirty="0" smtClean="0"/>
          </a:p>
          <a:p>
            <a:r>
              <a:rPr lang="en-US" dirty="0" smtClean="0"/>
              <a:t>Your </a:t>
            </a:r>
            <a:r>
              <a:rPr lang="en-US" dirty="0"/>
              <a:t>disks fail around 3 million write transactions on average.  </a:t>
            </a:r>
            <a:endParaRPr lang="en-US" dirty="0" smtClean="0"/>
          </a:p>
          <a:p>
            <a:r>
              <a:rPr lang="en-US" dirty="0" smtClean="0"/>
              <a:t>You will be operating a disk which on average will fail </a:t>
            </a:r>
            <a:r>
              <a:rPr lang="en-US" dirty="0"/>
              <a:t>6 months short of your goal</a:t>
            </a:r>
          </a:p>
          <a:p>
            <a:endParaRPr lang="en-US" dirty="0"/>
          </a:p>
        </p:txBody>
      </p:sp>
    </p:spTree>
    <p:extLst>
      <p:ext uri="{BB962C8B-B14F-4D97-AF65-F5344CB8AC3E}">
        <p14:creationId xmlns:p14="http://schemas.microsoft.com/office/powerpoint/2010/main" val="1679988293"/>
      </p:ext>
    </p:extLst>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5911" y="1024239"/>
            <a:ext cx="8042276" cy="5399943"/>
          </a:xfrm>
        </p:spPr>
        <p:txBody>
          <a:bodyPr>
            <a:normAutofit/>
          </a:bodyPr>
          <a:lstStyle/>
          <a:p>
            <a:pPr lvl="1"/>
            <a:r>
              <a:rPr lang="en-US" u="sng" dirty="0" smtClean="0"/>
              <a:t>SSD</a:t>
            </a:r>
            <a:r>
              <a:rPr lang="en-US" dirty="0" smtClean="0"/>
              <a:t> </a:t>
            </a:r>
            <a:r>
              <a:rPr lang="en-US" dirty="0"/>
              <a:t>– Solid State Disks</a:t>
            </a:r>
            <a:r>
              <a:rPr lang="en-US" u="sng" dirty="0"/>
              <a:t> </a:t>
            </a:r>
          </a:p>
          <a:p>
            <a:pPr lvl="1"/>
            <a:r>
              <a:rPr lang="en-US" u="sng" dirty="0" smtClean="0"/>
              <a:t>SAN</a:t>
            </a:r>
            <a:r>
              <a:rPr lang="en-US" dirty="0" smtClean="0"/>
              <a:t> – Storage Area Network</a:t>
            </a:r>
          </a:p>
          <a:p>
            <a:pPr lvl="1"/>
            <a:r>
              <a:rPr lang="en-US" u="sng" dirty="0" smtClean="0"/>
              <a:t>NAS</a:t>
            </a:r>
            <a:r>
              <a:rPr lang="en-US" dirty="0" smtClean="0"/>
              <a:t> – Network Attached Storage</a:t>
            </a:r>
          </a:p>
          <a:p>
            <a:pPr lvl="1"/>
            <a:r>
              <a:rPr lang="en-US" u="sng" dirty="0" smtClean="0"/>
              <a:t>JBOD</a:t>
            </a:r>
            <a:r>
              <a:rPr lang="en-US" dirty="0"/>
              <a:t> </a:t>
            </a:r>
            <a:r>
              <a:rPr lang="en-US" dirty="0" smtClean="0"/>
              <a:t>– Just a Bunch of Disks ( no redundancy )</a:t>
            </a:r>
          </a:p>
          <a:p>
            <a:pPr lvl="1"/>
            <a:r>
              <a:rPr lang="en-US" u="sng" dirty="0" smtClean="0"/>
              <a:t>Tape Vaulting</a:t>
            </a:r>
            <a:r>
              <a:rPr lang="en-US" dirty="0"/>
              <a:t> </a:t>
            </a:r>
            <a:r>
              <a:rPr lang="en-US" dirty="0" smtClean="0"/>
              <a:t>– Making multiple copies of tapes to use for backup and recovery</a:t>
            </a:r>
          </a:p>
          <a:p>
            <a:pPr lvl="1"/>
            <a:r>
              <a:rPr lang="en-US" u="sng" dirty="0" smtClean="0"/>
              <a:t>Database Shadowing</a:t>
            </a:r>
            <a:r>
              <a:rPr lang="en-US" dirty="0"/>
              <a:t> </a:t>
            </a:r>
            <a:r>
              <a:rPr lang="en-US" dirty="0" smtClean="0"/>
              <a:t>– database management technique of updating records in multiple locations.</a:t>
            </a:r>
          </a:p>
          <a:p>
            <a:pPr lvl="1"/>
            <a:r>
              <a:rPr lang="en-US" u="sng" dirty="0"/>
              <a:t>RAIT</a:t>
            </a:r>
            <a:r>
              <a:rPr lang="en-US" dirty="0"/>
              <a:t> – Redundant array of independent </a:t>
            </a:r>
            <a:r>
              <a:rPr lang="en-US" dirty="0" smtClean="0"/>
              <a:t>tapes</a:t>
            </a:r>
          </a:p>
          <a:p>
            <a:pPr lvl="1"/>
            <a:r>
              <a:rPr lang="en-US" u="sng" dirty="0"/>
              <a:t>RAID</a:t>
            </a:r>
            <a:r>
              <a:rPr lang="en-US" dirty="0"/>
              <a:t> – Redundant array of independent </a:t>
            </a:r>
            <a:r>
              <a:rPr lang="en-US" dirty="0" smtClean="0"/>
              <a:t>disks</a:t>
            </a:r>
          </a:p>
          <a:p>
            <a:pPr lvl="1"/>
            <a:r>
              <a:rPr lang="en-US" u="sng" dirty="0" smtClean="0"/>
              <a:t>MAID</a:t>
            </a:r>
            <a:r>
              <a:rPr lang="en-US" dirty="0" smtClean="0"/>
              <a:t> – Massive array of inactive Disks (</a:t>
            </a:r>
            <a:r>
              <a:rPr lang="en-US" dirty="0" err="1" smtClean="0"/>
              <a:t>powersave</a:t>
            </a:r>
            <a:r>
              <a:rPr lang="en-US" dirty="0" smtClean="0"/>
              <a:t>)</a:t>
            </a:r>
          </a:p>
          <a:p>
            <a:pPr lvl="1"/>
            <a:r>
              <a:rPr lang="en-US" u="sng" dirty="0" smtClean="0"/>
              <a:t>RAIT</a:t>
            </a:r>
            <a:r>
              <a:rPr lang="en-US" dirty="0" smtClean="0"/>
              <a:t> – Redundant array of independent tapes</a:t>
            </a:r>
          </a:p>
          <a:p>
            <a:pPr marL="349250" lvl="1" indent="0">
              <a:buNone/>
            </a:pPr>
            <a:endParaRPr lang="en-US" dirty="0"/>
          </a:p>
          <a:p>
            <a:pPr lvl="1"/>
            <a:endParaRPr lang="en-US" dirty="0"/>
          </a:p>
          <a:p>
            <a:pPr lvl="1"/>
            <a:endParaRPr lang="en-US" u="sng" dirty="0" smtClean="0"/>
          </a:p>
        </p:txBody>
      </p:sp>
      <p:sp>
        <p:nvSpPr>
          <p:cNvPr id="5" name="Title 1"/>
          <p:cNvSpPr>
            <a:spLocks noGrp="1"/>
          </p:cNvSpPr>
          <p:nvPr>
            <p:ph type="title"/>
          </p:nvPr>
        </p:nvSpPr>
        <p:spPr>
          <a:xfrm>
            <a:off x="177195" y="107576"/>
            <a:ext cx="8667788" cy="881896"/>
          </a:xfrm>
        </p:spPr>
        <p:txBody>
          <a:bodyPr/>
          <a:lstStyle/>
          <a:p>
            <a:r>
              <a:rPr lang="en-US" dirty="0" smtClean="0"/>
              <a:t>Maintaining Resilient Systems</a:t>
            </a:r>
            <a:endParaRPr lang="en-US" dirty="0"/>
          </a:p>
        </p:txBody>
      </p:sp>
    </p:spTree>
    <p:extLst>
      <p:ext uri="{BB962C8B-B14F-4D97-AF65-F5344CB8AC3E}">
        <p14:creationId xmlns:p14="http://schemas.microsoft.com/office/powerpoint/2010/main" val="275449609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767" y="1371994"/>
            <a:ext cx="8229600" cy="685800"/>
          </a:xfrm>
        </p:spPr>
        <p:txBody>
          <a:bodyPr>
            <a:normAutofit/>
          </a:bodyPr>
          <a:lstStyle/>
          <a:p>
            <a:pPr lvl="1"/>
            <a:r>
              <a:rPr lang="en-US" u="sng" dirty="0" smtClean="0"/>
              <a:t>Redundant Array of Inexpensive Disks (RAID)</a:t>
            </a:r>
            <a:r>
              <a:rPr lang="en-US" dirty="0" smtClean="0"/>
              <a:t> </a:t>
            </a:r>
          </a:p>
          <a:p>
            <a:pPr marL="457200" lvl="1" indent="0">
              <a:buNone/>
            </a:pPr>
            <a:endParaRPr lang="en-US" u="sng" dirty="0" smtClean="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1524"/>
            <a:ext cx="7620000" cy="6255476"/>
          </a:xfrm>
          <a:prstGeom prst="rect">
            <a:avLst/>
          </a:prstGeom>
        </p:spPr>
      </p:pic>
    </p:spTree>
    <p:extLst>
      <p:ext uri="{BB962C8B-B14F-4D97-AF65-F5344CB8AC3E}">
        <p14:creationId xmlns:p14="http://schemas.microsoft.com/office/powerpoint/2010/main" val="415985772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767" y="0"/>
            <a:ext cx="8229600" cy="685800"/>
          </a:xfrm>
        </p:spPr>
        <p:txBody>
          <a:bodyPr>
            <a:normAutofit/>
          </a:bodyPr>
          <a:lstStyle/>
          <a:p>
            <a:pPr lvl="1"/>
            <a:r>
              <a:rPr lang="en-US" u="sng" dirty="0" smtClean="0"/>
              <a:t>Redundancy  humor</a:t>
            </a:r>
            <a:r>
              <a:rPr lang="en-US" dirty="0" smtClean="0"/>
              <a:t> </a:t>
            </a:r>
          </a:p>
          <a:p>
            <a:pPr marL="457200" lvl="1" indent="0">
              <a:buNone/>
            </a:pPr>
            <a:endParaRPr lang="en-US" u="sng"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767" y="398742"/>
            <a:ext cx="7985433" cy="6269593"/>
          </a:xfrm>
          <a:prstGeom prst="rect">
            <a:avLst/>
          </a:prstGeom>
        </p:spPr>
      </p:pic>
    </p:spTree>
    <p:extLst>
      <p:ext uri="{BB962C8B-B14F-4D97-AF65-F5344CB8AC3E}">
        <p14:creationId xmlns:p14="http://schemas.microsoft.com/office/powerpoint/2010/main" val="56604603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75" y="1039008"/>
            <a:ext cx="8042276" cy="5473784"/>
          </a:xfrm>
        </p:spPr>
        <p:txBody>
          <a:bodyPr>
            <a:normAutofit fontScale="92500"/>
          </a:bodyPr>
          <a:lstStyle/>
          <a:p>
            <a:r>
              <a:rPr lang="en-US" u="sng" dirty="0" smtClean="0"/>
              <a:t>Redundancy and fault tolerance</a:t>
            </a:r>
            <a:r>
              <a:rPr lang="en-US" dirty="0" smtClean="0"/>
              <a:t> – systems that can continue to operate in the event of a component failure</a:t>
            </a:r>
          </a:p>
          <a:p>
            <a:pPr lvl="1"/>
            <a:r>
              <a:rPr lang="en-US" u="sng" dirty="0" smtClean="0"/>
              <a:t>Cold Spares</a:t>
            </a:r>
            <a:r>
              <a:rPr lang="en-US" dirty="0"/>
              <a:t> </a:t>
            </a:r>
            <a:r>
              <a:rPr lang="en-US" dirty="0" smtClean="0"/>
              <a:t>– A spare component that is not powered up but is a duplicate that can be inserted into the system to replace the primary if needed.  </a:t>
            </a:r>
          </a:p>
          <a:p>
            <a:pPr lvl="1"/>
            <a:r>
              <a:rPr lang="en-US" u="sng" dirty="0" smtClean="0"/>
              <a:t>Warm Spares</a:t>
            </a:r>
            <a:r>
              <a:rPr lang="en-US" dirty="0" smtClean="0"/>
              <a:t> – A spare component normally already inserted but not receiving power until required</a:t>
            </a:r>
          </a:p>
          <a:p>
            <a:pPr lvl="1"/>
            <a:r>
              <a:rPr lang="en-US" u="sng" dirty="0" smtClean="0"/>
              <a:t>Hot Spares</a:t>
            </a:r>
            <a:r>
              <a:rPr lang="en-US" dirty="0" smtClean="0"/>
              <a:t> – A spare inserted into the system and powered on waiting to be called upon as needed</a:t>
            </a:r>
          </a:p>
          <a:p>
            <a:r>
              <a:rPr lang="en-US" u="sng" dirty="0" smtClean="0"/>
              <a:t>Grid Computing – </a:t>
            </a:r>
            <a:r>
              <a:rPr lang="en-US" dirty="0" smtClean="0"/>
              <a:t>Load balanced parallel processing systems running in clusters working together to solve problems on a large scale</a:t>
            </a:r>
          </a:p>
          <a:p>
            <a:r>
              <a:rPr lang="en-US" u="sng" dirty="0" smtClean="0"/>
              <a:t>Rainbow Tables –</a:t>
            </a:r>
            <a:r>
              <a:rPr lang="en-US" dirty="0" smtClean="0"/>
              <a:t> pre created databases that contain password hashes that can be used to crack passwords</a:t>
            </a:r>
            <a:endParaRPr lang="en-US" u="sng" dirty="0" smtClean="0"/>
          </a:p>
          <a:p>
            <a:pPr lvl="1"/>
            <a:endParaRPr lang="en-US" dirty="0" smtClean="0"/>
          </a:p>
        </p:txBody>
      </p:sp>
      <p:sp>
        <p:nvSpPr>
          <p:cNvPr id="5" name="Title 1"/>
          <p:cNvSpPr>
            <a:spLocks noGrp="1"/>
          </p:cNvSpPr>
          <p:nvPr>
            <p:ph type="title"/>
          </p:nvPr>
        </p:nvSpPr>
        <p:spPr>
          <a:xfrm>
            <a:off x="177195" y="107576"/>
            <a:ext cx="8667788" cy="881896"/>
          </a:xfrm>
        </p:spPr>
        <p:txBody>
          <a:bodyPr/>
          <a:lstStyle/>
          <a:p>
            <a:r>
              <a:rPr lang="en-US" dirty="0" smtClean="0"/>
              <a:t>Maintaining Resilient Systems</a:t>
            </a:r>
            <a:endParaRPr lang="en-US" dirty="0"/>
          </a:p>
        </p:txBody>
      </p:sp>
    </p:spTree>
    <p:extLst>
      <p:ext uri="{BB962C8B-B14F-4D97-AF65-F5344CB8AC3E}">
        <p14:creationId xmlns:p14="http://schemas.microsoft.com/office/powerpoint/2010/main" val="104473140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r>
              <a:rPr lang="en-US" u="sng" dirty="0" smtClean="0"/>
              <a:t>Backup Windows</a:t>
            </a:r>
            <a:r>
              <a:rPr lang="en-US" dirty="0"/>
              <a:t> </a:t>
            </a:r>
            <a:r>
              <a:rPr lang="en-US" dirty="0" smtClean="0"/>
              <a:t>– The time used to backup systems.  Typically after hours when system usage is at the lowest point</a:t>
            </a:r>
          </a:p>
          <a:p>
            <a:pPr lvl="1"/>
            <a:r>
              <a:rPr lang="en-US" u="sng" dirty="0" smtClean="0"/>
              <a:t>Full Backup</a:t>
            </a:r>
            <a:r>
              <a:rPr lang="en-US" dirty="0" smtClean="0"/>
              <a:t> – A backup where ALL files are backed up</a:t>
            </a:r>
          </a:p>
          <a:p>
            <a:pPr lvl="1"/>
            <a:r>
              <a:rPr lang="en-US" u="sng" dirty="0" smtClean="0"/>
              <a:t>Differential Backup</a:t>
            </a:r>
            <a:r>
              <a:rPr lang="en-US" dirty="0" smtClean="0"/>
              <a:t> – A backup where only the files that changed since the last full backup are backed up.  </a:t>
            </a:r>
            <a:r>
              <a:rPr lang="en-US" b="1" dirty="0" smtClean="0"/>
              <a:t>Does not reset the archive bit</a:t>
            </a:r>
          </a:p>
          <a:p>
            <a:pPr lvl="1"/>
            <a:r>
              <a:rPr lang="en-US" u="sng" dirty="0" smtClean="0"/>
              <a:t>Incremental Backup</a:t>
            </a:r>
            <a:r>
              <a:rPr lang="en-US" dirty="0" smtClean="0"/>
              <a:t> – A backup where only files that have changed since the last backup, (full or incremental), are backed up.  </a:t>
            </a:r>
            <a:r>
              <a:rPr lang="en-US" b="1" dirty="0" smtClean="0"/>
              <a:t>Resets Archive bit</a:t>
            </a:r>
            <a:endParaRPr lang="en-US" b="1" u="sng" dirty="0"/>
          </a:p>
          <a:p>
            <a:pPr lvl="1"/>
            <a:endParaRPr lang="en-US" dirty="0"/>
          </a:p>
          <a:p>
            <a:pPr lvl="1"/>
            <a:endParaRPr lang="en-US" u="sng" dirty="0" smtClean="0"/>
          </a:p>
        </p:txBody>
      </p:sp>
      <p:sp>
        <p:nvSpPr>
          <p:cNvPr id="5" name="Title 1"/>
          <p:cNvSpPr>
            <a:spLocks noGrp="1"/>
          </p:cNvSpPr>
          <p:nvPr>
            <p:ph type="title"/>
          </p:nvPr>
        </p:nvSpPr>
        <p:spPr>
          <a:xfrm>
            <a:off x="177195" y="107576"/>
            <a:ext cx="8667788" cy="881896"/>
          </a:xfrm>
        </p:spPr>
        <p:txBody>
          <a:bodyPr/>
          <a:lstStyle/>
          <a:p>
            <a:r>
              <a:rPr lang="en-US" dirty="0" smtClean="0"/>
              <a:t>Maintaining Resilient Systems</a:t>
            </a:r>
            <a:endParaRPr lang="en-US" dirty="0"/>
          </a:p>
        </p:txBody>
      </p:sp>
    </p:spTree>
    <p:extLst>
      <p:ext uri="{BB962C8B-B14F-4D97-AF65-F5344CB8AC3E}">
        <p14:creationId xmlns:p14="http://schemas.microsoft.com/office/powerpoint/2010/main" val="184766108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543662"/>
            <a:ext cx="8042276" cy="690433"/>
          </a:xfrm>
        </p:spPr>
        <p:txBody>
          <a:bodyPr>
            <a:normAutofit fontScale="90000"/>
          </a:bodyPr>
          <a:lstStyle/>
          <a:p>
            <a:r>
              <a:rPr lang="en-US" b="1" dirty="0" smtClean="0"/>
              <a:t>Study &amp; Preparation Tips</a:t>
            </a:r>
            <a:endParaRPr lang="en-US" b="1" dirty="0"/>
          </a:p>
        </p:txBody>
      </p:sp>
      <p:sp>
        <p:nvSpPr>
          <p:cNvPr id="3" name="Content Placeholder 2"/>
          <p:cNvSpPr>
            <a:spLocks noGrp="1"/>
          </p:cNvSpPr>
          <p:nvPr>
            <p:ph idx="1"/>
          </p:nvPr>
        </p:nvSpPr>
        <p:spPr>
          <a:xfrm>
            <a:off x="549275" y="1629748"/>
            <a:ext cx="8042276" cy="4343400"/>
          </a:xfrm>
        </p:spPr>
        <p:txBody>
          <a:bodyPr>
            <a:normAutofit fontScale="92500" lnSpcReduction="20000"/>
          </a:bodyPr>
          <a:lstStyle/>
          <a:p>
            <a:r>
              <a:rPr lang="en-US" sz="1800" dirty="0" smtClean="0"/>
              <a:t>Register for the exam online </a:t>
            </a:r>
            <a:r>
              <a:rPr lang="en-US" sz="1800" dirty="0" smtClean="0">
                <a:hlinkClick r:id="rId2"/>
              </a:rPr>
              <a:t>http://www.pearsonvue.com/isc2/</a:t>
            </a:r>
            <a:endParaRPr lang="en-US" sz="1800" dirty="0" smtClean="0"/>
          </a:p>
          <a:p>
            <a:r>
              <a:rPr lang="en-US" sz="1800" dirty="0" smtClean="0"/>
              <a:t>Set your exam date and work backwards to create your study plan.</a:t>
            </a:r>
          </a:p>
          <a:p>
            <a:r>
              <a:rPr lang="en-US" sz="1800" dirty="0" smtClean="0"/>
              <a:t>Sign up for the forums on </a:t>
            </a:r>
            <a:r>
              <a:rPr lang="en-US" sz="1800" dirty="0" smtClean="0">
                <a:hlinkClick r:id="rId3"/>
              </a:rPr>
              <a:t>http://www.cccure.org/forums.html</a:t>
            </a:r>
            <a:r>
              <a:rPr lang="en-US" sz="1800" dirty="0"/>
              <a:t> </a:t>
            </a:r>
            <a:r>
              <a:rPr lang="en-US" sz="1800" dirty="0" smtClean="0"/>
              <a:t>Specifically the CISSP forums are extremely useful </a:t>
            </a:r>
            <a:r>
              <a:rPr lang="en-US" sz="1800" dirty="0">
                <a:hlinkClick r:id="rId4"/>
              </a:rPr>
              <a:t>http://www.cccure.org/modules.php?name=Forums&amp;file=index&amp;c=</a:t>
            </a:r>
            <a:r>
              <a:rPr lang="en-US" sz="1800" dirty="0" smtClean="0">
                <a:hlinkClick r:id="rId4"/>
              </a:rPr>
              <a:t>2</a:t>
            </a:r>
            <a:endParaRPr lang="en-US" sz="1800" dirty="0" smtClean="0"/>
          </a:p>
          <a:p>
            <a:r>
              <a:rPr lang="en-US" sz="1800" dirty="0" smtClean="0"/>
              <a:t>Read about the Common Criteria </a:t>
            </a:r>
            <a:r>
              <a:rPr lang="en-US" sz="1800" dirty="0" smtClean="0">
                <a:hlinkClick r:id="rId5"/>
              </a:rPr>
              <a:t>http://www.commoncriteriaportal.org/pps/</a:t>
            </a:r>
            <a:endParaRPr lang="en-US" sz="1800" dirty="0" smtClean="0"/>
          </a:p>
          <a:p>
            <a:r>
              <a:rPr lang="en-US" sz="1800" dirty="0" smtClean="0"/>
              <a:t>Read some NIST documents </a:t>
            </a:r>
            <a:r>
              <a:rPr lang="en-US" sz="1800" dirty="0" smtClean="0">
                <a:hlinkClick r:id="rId6"/>
              </a:rPr>
              <a:t>http://csrc.nist.gov/publications/PubsSPs.html</a:t>
            </a:r>
            <a:endParaRPr lang="en-US" sz="1800" dirty="0" smtClean="0"/>
          </a:p>
          <a:p>
            <a:r>
              <a:rPr lang="en-US" sz="1800" dirty="0" smtClean="0"/>
              <a:t>Sign up for the </a:t>
            </a:r>
            <a:r>
              <a:rPr lang="en-US" sz="1800" dirty="0" err="1" smtClean="0"/>
              <a:t>cccure</a:t>
            </a:r>
            <a:r>
              <a:rPr lang="en-US" sz="1800" dirty="0" smtClean="0"/>
              <a:t> quiz engine </a:t>
            </a:r>
            <a:r>
              <a:rPr lang="en-US" sz="1800" dirty="0" smtClean="0">
                <a:hlinkClick r:id="rId7"/>
              </a:rPr>
              <a:t>https://www.freepracticetests.org/quiz/index.php?page=quiz</a:t>
            </a:r>
            <a:endParaRPr lang="en-US" sz="1800" dirty="0" smtClean="0"/>
          </a:p>
          <a:p>
            <a:pPr lvl="1"/>
            <a:r>
              <a:rPr lang="en-US" sz="1600" dirty="0" smtClean="0"/>
              <a:t>I purchased the paid version during my test preparation and went through approximately 2500 questions prior to sitting for the exam</a:t>
            </a:r>
          </a:p>
          <a:p>
            <a:endParaRPr lang="en-US" sz="1800" dirty="0" smtClean="0"/>
          </a:p>
          <a:p>
            <a:endParaRPr lang="en-US" sz="1800" dirty="0" smtClean="0"/>
          </a:p>
          <a:p>
            <a:endParaRPr lang="en-US" dirty="0"/>
          </a:p>
        </p:txBody>
      </p:sp>
    </p:spTree>
    <p:extLst>
      <p:ext uri="{BB962C8B-B14F-4D97-AF65-F5344CB8AC3E}">
        <p14:creationId xmlns:p14="http://schemas.microsoft.com/office/powerpoint/2010/main" val="337365081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r>
              <a:rPr lang="en-US" u="sng" dirty="0" smtClean="0"/>
              <a:t>Electronic Vaulting</a:t>
            </a:r>
            <a:r>
              <a:rPr lang="en-US" dirty="0"/>
              <a:t> </a:t>
            </a:r>
            <a:r>
              <a:rPr lang="en-US" dirty="0" smtClean="0"/>
              <a:t>– backing up system files across the network to a different geographical location</a:t>
            </a:r>
          </a:p>
          <a:p>
            <a:pPr lvl="1"/>
            <a:r>
              <a:rPr lang="en-US" u="sng" dirty="0" smtClean="0"/>
              <a:t>Electronic Journaling</a:t>
            </a:r>
            <a:r>
              <a:rPr lang="en-US" dirty="0" smtClean="0"/>
              <a:t> – Database backup technique where transactions are written to alternate systems at an alternate geographical location</a:t>
            </a:r>
          </a:p>
          <a:p>
            <a:pPr lvl="1"/>
            <a:r>
              <a:rPr lang="en-US" dirty="0" smtClean="0"/>
              <a:t>Store backup tapes at an offsite facility</a:t>
            </a:r>
          </a:p>
          <a:p>
            <a:pPr lvl="1"/>
            <a:r>
              <a:rPr lang="en-US" dirty="0" smtClean="0"/>
              <a:t>Staff for resilience</a:t>
            </a:r>
          </a:p>
          <a:p>
            <a:pPr lvl="2"/>
            <a:r>
              <a:rPr lang="en-US" dirty="0" smtClean="0"/>
              <a:t>Cross train employees so that multiple individuals can cover for each other.</a:t>
            </a:r>
            <a:endParaRPr lang="en-US" dirty="0"/>
          </a:p>
        </p:txBody>
      </p:sp>
      <p:sp>
        <p:nvSpPr>
          <p:cNvPr id="5" name="Title 1"/>
          <p:cNvSpPr>
            <a:spLocks noGrp="1"/>
          </p:cNvSpPr>
          <p:nvPr>
            <p:ph type="title"/>
          </p:nvPr>
        </p:nvSpPr>
        <p:spPr>
          <a:xfrm>
            <a:off x="177195" y="107576"/>
            <a:ext cx="8667788" cy="881896"/>
          </a:xfrm>
        </p:spPr>
        <p:txBody>
          <a:bodyPr/>
          <a:lstStyle/>
          <a:p>
            <a:r>
              <a:rPr lang="en-US" dirty="0" smtClean="0"/>
              <a:t>Maintaining Resilient Systems</a:t>
            </a:r>
            <a:endParaRPr lang="en-US" dirty="0"/>
          </a:p>
        </p:txBody>
      </p:sp>
    </p:spTree>
    <p:extLst>
      <p:ext uri="{BB962C8B-B14F-4D97-AF65-F5344CB8AC3E}">
        <p14:creationId xmlns:p14="http://schemas.microsoft.com/office/powerpoint/2010/main" val="296978870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429" y="107576"/>
            <a:ext cx="8653022" cy="586531"/>
          </a:xfrm>
        </p:spPr>
        <p:txBody>
          <a:bodyPr/>
          <a:lstStyle/>
          <a:p>
            <a:r>
              <a:rPr lang="en-US" sz="4000" dirty="0" smtClean="0"/>
              <a:t>Hierarchical Storage Management</a:t>
            </a:r>
            <a:endParaRPr lang="en-US" sz="4000" dirty="0"/>
          </a:p>
        </p:txBody>
      </p:sp>
      <p:sp>
        <p:nvSpPr>
          <p:cNvPr id="6" name="Content Placeholder 5"/>
          <p:cNvSpPr>
            <a:spLocks noGrp="1"/>
          </p:cNvSpPr>
          <p:nvPr>
            <p:ph idx="1"/>
          </p:nvPr>
        </p:nvSpPr>
        <p:spPr/>
        <p:txBody>
          <a:bodyPr/>
          <a:lstStyle/>
          <a:p>
            <a:r>
              <a:rPr lang="en-US" dirty="0" smtClean="0"/>
              <a:t>Hierarchical Storage Management (HSM) </a:t>
            </a:r>
          </a:p>
          <a:p>
            <a:pPr lvl="1"/>
            <a:endParaRPr lang="en-US" dirty="0"/>
          </a:p>
          <a:p>
            <a:pPr lvl="1"/>
            <a:r>
              <a:rPr lang="en-US" dirty="0" smtClean="0"/>
              <a:t>A data storage technique which automatically moves data between high-cost and low-cost storage media. </a:t>
            </a:r>
          </a:p>
          <a:p>
            <a:pPr lvl="1"/>
            <a:r>
              <a:rPr lang="en-US" dirty="0" smtClean="0"/>
              <a:t>HSM systems exist because high-speed storage devices such as hard disk drive arrays and SAN trays are more expensive per byte stored than slower devices.</a:t>
            </a:r>
            <a:endParaRPr lang="en-US" dirty="0"/>
          </a:p>
        </p:txBody>
      </p:sp>
    </p:spTree>
    <p:extLst>
      <p:ext uri="{BB962C8B-B14F-4D97-AF65-F5344CB8AC3E}">
        <p14:creationId xmlns:p14="http://schemas.microsoft.com/office/powerpoint/2010/main" val="251154097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429" y="107576"/>
            <a:ext cx="8653022" cy="586531"/>
          </a:xfrm>
        </p:spPr>
        <p:txBody>
          <a:bodyPr/>
          <a:lstStyle/>
          <a:p>
            <a:r>
              <a:rPr lang="en-US" sz="4000" dirty="0" smtClean="0"/>
              <a:t>Hierarchical Storage Management</a:t>
            </a:r>
            <a:endParaRPr lang="en-US" sz="4000" dirty="0"/>
          </a:p>
        </p:txBody>
      </p:sp>
      <p:sp>
        <p:nvSpPr>
          <p:cNvPr id="3" name="Content Placeholder 2"/>
          <p:cNvSpPr>
            <a:spLocks noGrp="1"/>
          </p:cNvSpPr>
          <p:nvPr>
            <p:ph idx="1"/>
          </p:nvPr>
        </p:nvSpPr>
        <p:spPr>
          <a:xfrm>
            <a:off x="344954" y="694107"/>
            <a:ext cx="8042276" cy="541193"/>
          </a:xfrm>
        </p:spPr>
        <p:txBody>
          <a:bodyPr/>
          <a:lstStyle/>
          <a:p>
            <a:pPr marL="0" indent="0">
              <a:buNone/>
            </a:pPr>
            <a:r>
              <a:rPr lang="en-US" dirty="0" smtClean="0"/>
              <a:t>    Provides continuous online backup functionality</a:t>
            </a:r>
            <a:endParaRPr lang="en-US" dirty="0"/>
          </a:p>
        </p:txBody>
      </p:sp>
      <p:pic>
        <p:nvPicPr>
          <p:cNvPr id="4" name="Picture 3" descr="Screen shot 2013-07-10 at 5.29.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275" y="1235300"/>
            <a:ext cx="7837955" cy="5401177"/>
          </a:xfrm>
          <a:prstGeom prst="rect">
            <a:avLst/>
          </a:prstGeom>
        </p:spPr>
      </p:pic>
    </p:spTree>
    <p:extLst>
      <p:ext uri="{BB962C8B-B14F-4D97-AF65-F5344CB8AC3E}">
        <p14:creationId xmlns:p14="http://schemas.microsoft.com/office/powerpoint/2010/main" val="58881907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881896"/>
          </a:xfrm>
        </p:spPr>
        <p:txBody>
          <a:bodyPr/>
          <a:lstStyle/>
          <a:p>
            <a:r>
              <a:rPr lang="en-US" dirty="0" smtClean="0"/>
              <a:t>Email Security</a:t>
            </a:r>
            <a:endParaRPr lang="en-US" dirty="0"/>
          </a:p>
        </p:txBody>
      </p:sp>
      <p:sp>
        <p:nvSpPr>
          <p:cNvPr id="3" name="Content Placeholder 2"/>
          <p:cNvSpPr>
            <a:spLocks noGrp="1"/>
          </p:cNvSpPr>
          <p:nvPr>
            <p:ph idx="1"/>
          </p:nvPr>
        </p:nvSpPr>
        <p:spPr>
          <a:xfrm>
            <a:off x="206727" y="959936"/>
            <a:ext cx="8756386" cy="4835983"/>
          </a:xfrm>
        </p:spPr>
        <p:txBody>
          <a:bodyPr/>
          <a:lstStyle/>
          <a:p>
            <a:r>
              <a:rPr lang="en-US" dirty="0" smtClean="0"/>
              <a:t>Spoofing – altering the name of the from field </a:t>
            </a:r>
          </a:p>
          <a:p>
            <a:r>
              <a:rPr lang="en-US" dirty="0" smtClean="0"/>
              <a:t>Phishing – using email spoofing as a social engineering tactic to get users to click on malicious links</a:t>
            </a:r>
          </a:p>
          <a:p>
            <a:r>
              <a:rPr lang="en-US" dirty="0" smtClean="0"/>
              <a:t>SMTP – simple mail transfer protocol (port 25 typically) </a:t>
            </a:r>
          </a:p>
          <a:p>
            <a:pPr marL="349250" lvl="1" indent="0">
              <a:buNone/>
            </a:pPr>
            <a:endParaRPr lang="en-US" dirty="0"/>
          </a:p>
        </p:txBody>
      </p:sp>
      <p:pic>
        <p:nvPicPr>
          <p:cNvPr id="4" name="Picture 3" descr="Screen shot 2013-07-10 at 5.36.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87" y="3098476"/>
            <a:ext cx="8148564" cy="3431938"/>
          </a:xfrm>
          <a:prstGeom prst="rect">
            <a:avLst/>
          </a:prstGeom>
        </p:spPr>
      </p:pic>
    </p:spTree>
    <p:extLst>
      <p:ext uri="{BB962C8B-B14F-4D97-AF65-F5344CB8AC3E}">
        <p14:creationId xmlns:p14="http://schemas.microsoft.com/office/powerpoint/2010/main" val="251154097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793286"/>
          </a:xfrm>
        </p:spPr>
        <p:txBody>
          <a:bodyPr/>
          <a:lstStyle/>
          <a:p>
            <a:r>
              <a:rPr lang="en-US" dirty="0"/>
              <a:t>Email Security</a:t>
            </a:r>
          </a:p>
        </p:txBody>
      </p:sp>
      <p:sp>
        <p:nvSpPr>
          <p:cNvPr id="3" name="Content Placeholder 2"/>
          <p:cNvSpPr>
            <a:spLocks noGrp="1"/>
          </p:cNvSpPr>
          <p:nvPr>
            <p:ph idx="1"/>
          </p:nvPr>
        </p:nvSpPr>
        <p:spPr>
          <a:xfrm>
            <a:off x="549275" y="1166691"/>
            <a:ext cx="8042276" cy="4776910"/>
          </a:xfrm>
        </p:spPr>
        <p:txBody>
          <a:bodyPr>
            <a:normAutofit lnSpcReduction="10000"/>
          </a:bodyPr>
          <a:lstStyle/>
          <a:p>
            <a:r>
              <a:rPr lang="en-US" dirty="0" smtClean="0"/>
              <a:t>POP – post office protocol </a:t>
            </a:r>
          </a:p>
          <a:p>
            <a:pPr lvl="1"/>
            <a:r>
              <a:rPr lang="en-US" dirty="0" smtClean="0"/>
              <a:t>( port 110 typically )</a:t>
            </a:r>
          </a:p>
          <a:p>
            <a:pPr lvl="1"/>
            <a:r>
              <a:rPr lang="en-US" dirty="0" smtClean="0"/>
              <a:t>Allows users to download messages from a mailbox</a:t>
            </a:r>
          </a:p>
          <a:p>
            <a:r>
              <a:rPr lang="en-US" dirty="0" smtClean="0"/>
              <a:t>IMAP – Internet Message Access Protocol </a:t>
            </a:r>
          </a:p>
          <a:p>
            <a:pPr lvl="1"/>
            <a:r>
              <a:rPr lang="en-US" dirty="0" smtClean="0"/>
              <a:t>( port 143 typically )</a:t>
            </a:r>
          </a:p>
          <a:p>
            <a:pPr lvl="1"/>
            <a:r>
              <a:rPr lang="en-US" dirty="0" smtClean="0"/>
              <a:t>Provides the same functionality as pop but has more functionality.</a:t>
            </a:r>
          </a:p>
          <a:p>
            <a:r>
              <a:rPr lang="en-US" dirty="0" smtClean="0"/>
              <a:t>Open Relay – allows anyone to relay </a:t>
            </a:r>
            <a:r>
              <a:rPr lang="en-US" dirty="0" err="1" smtClean="0"/>
              <a:t>smtp</a:t>
            </a:r>
            <a:r>
              <a:rPr lang="en-US" dirty="0" smtClean="0"/>
              <a:t> messages through the system. </a:t>
            </a:r>
          </a:p>
          <a:p>
            <a:pPr lvl="1"/>
            <a:r>
              <a:rPr lang="en-US" dirty="0" smtClean="0"/>
              <a:t>If your mail server is setup as an open relay your going to have a bad time</a:t>
            </a:r>
            <a:endParaRPr lang="en-US" dirty="0"/>
          </a:p>
        </p:txBody>
      </p:sp>
    </p:spTree>
    <p:extLst>
      <p:ext uri="{BB962C8B-B14F-4D97-AF65-F5344CB8AC3E}">
        <p14:creationId xmlns:p14="http://schemas.microsoft.com/office/powerpoint/2010/main" val="251154097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225722"/>
            <a:ext cx="8042276" cy="675141"/>
          </a:xfrm>
        </p:spPr>
        <p:txBody>
          <a:bodyPr/>
          <a:lstStyle/>
          <a:p>
            <a:r>
              <a:rPr lang="en-US" dirty="0" smtClean="0"/>
              <a:t>Hax0ring stuff</a:t>
            </a:r>
            <a:endParaRPr lang="en-US" dirty="0"/>
          </a:p>
        </p:txBody>
      </p:sp>
      <p:sp>
        <p:nvSpPr>
          <p:cNvPr id="3" name="Content Placeholder 2"/>
          <p:cNvSpPr>
            <a:spLocks noGrp="1"/>
          </p:cNvSpPr>
          <p:nvPr>
            <p:ph idx="1"/>
          </p:nvPr>
        </p:nvSpPr>
        <p:spPr>
          <a:xfrm>
            <a:off x="549275" y="1033777"/>
            <a:ext cx="8042276" cy="4909824"/>
          </a:xfrm>
        </p:spPr>
        <p:txBody>
          <a:bodyPr/>
          <a:lstStyle/>
          <a:p>
            <a:r>
              <a:rPr lang="en-US" dirty="0" smtClean="0"/>
              <a:t>Browsing – looking through another persons files looking for various info </a:t>
            </a:r>
          </a:p>
          <a:p>
            <a:r>
              <a:rPr lang="en-US" dirty="0" smtClean="0"/>
              <a:t>Network Sniffer – a tool that monitors traffic as it passes through the network.  </a:t>
            </a:r>
            <a:endParaRPr lang="en-US" dirty="0"/>
          </a:p>
          <a:p>
            <a:pPr lvl="1"/>
            <a:r>
              <a:rPr lang="en-US" dirty="0" smtClean="0"/>
              <a:t>Aka network analyzers / protocol analyzers</a:t>
            </a:r>
          </a:p>
          <a:p>
            <a:r>
              <a:rPr lang="en-US" dirty="0" smtClean="0"/>
              <a:t>Session Hijacking – spoofing information to take over a users session</a:t>
            </a:r>
          </a:p>
          <a:p>
            <a:r>
              <a:rPr lang="en-US" dirty="0" smtClean="0"/>
              <a:t>Loki – a covert channel tool that uses the ICMP protocol for communications purposes</a:t>
            </a:r>
          </a:p>
          <a:p>
            <a:endParaRPr lang="en-US" dirty="0"/>
          </a:p>
        </p:txBody>
      </p:sp>
    </p:spTree>
    <p:extLst>
      <p:ext uri="{BB962C8B-B14F-4D97-AF65-F5344CB8AC3E}">
        <p14:creationId xmlns:p14="http://schemas.microsoft.com/office/powerpoint/2010/main" val="251154097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225722"/>
            <a:ext cx="8042276" cy="675141"/>
          </a:xfrm>
        </p:spPr>
        <p:txBody>
          <a:bodyPr/>
          <a:lstStyle/>
          <a:p>
            <a:r>
              <a:rPr lang="en-US" dirty="0" smtClean="0"/>
              <a:t>Hax0ring stuff</a:t>
            </a:r>
            <a:endParaRPr lang="en-US" dirty="0"/>
          </a:p>
        </p:txBody>
      </p:sp>
      <p:sp>
        <p:nvSpPr>
          <p:cNvPr id="3" name="Content Placeholder 2"/>
          <p:cNvSpPr>
            <a:spLocks noGrp="1"/>
          </p:cNvSpPr>
          <p:nvPr>
            <p:ph idx="1"/>
          </p:nvPr>
        </p:nvSpPr>
        <p:spPr>
          <a:xfrm>
            <a:off x="549275" y="1033777"/>
            <a:ext cx="8042276" cy="5242724"/>
          </a:xfrm>
        </p:spPr>
        <p:txBody>
          <a:bodyPr>
            <a:normAutofit/>
          </a:bodyPr>
          <a:lstStyle/>
          <a:p>
            <a:r>
              <a:rPr lang="en-US" dirty="0" smtClean="0"/>
              <a:t>Password Cracking – attacking systems or hashes to find password combinations</a:t>
            </a:r>
          </a:p>
          <a:p>
            <a:r>
              <a:rPr lang="en-US" dirty="0" smtClean="0"/>
              <a:t>Backdoors – covert access into systems</a:t>
            </a:r>
          </a:p>
          <a:p>
            <a:r>
              <a:rPr lang="en-US" dirty="0" smtClean="0"/>
              <a:t>DOS attack – Denial of Service attacks are used to overwhelm a system and cause outages</a:t>
            </a:r>
          </a:p>
          <a:p>
            <a:r>
              <a:rPr lang="en-US" dirty="0" smtClean="0"/>
              <a:t>DDOS attack – Using distributed systems to perform a DOS attack</a:t>
            </a:r>
          </a:p>
          <a:p>
            <a:r>
              <a:rPr lang="en-US" dirty="0" smtClean="0"/>
              <a:t>MITM – Man in the middle attack is where the attacker sits in between two computers and intercepts them messages being passed back and forth</a:t>
            </a:r>
            <a:endParaRPr lang="en-US" dirty="0"/>
          </a:p>
        </p:txBody>
      </p:sp>
    </p:spTree>
    <p:extLst>
      <p:ext uri="{BB962C8B-B14F-4D97-AF65-F5344CB8AC3E}">
        <p14:creationId xmlns:p14="http://schemas.microsoft.com/office/powerpoint/2010/main" val="273586997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225722"/>
            <a:ext cx="8042276" cy="675141"/>
          </a:xfrm>
        </p:spPr>
        <p:txBody>
          <a:bodyPr/>
          <a:lstStyle/>
          <a:p>
            <a:r>
              <a:rPr lang="en-US" dirty="0" smtClean="0"/>
              <a:t>Hax0ring stuff</a:t>
            </a:r>
            <a:endParaRPr lang="en-US" dirty="0"/>
          </a:p>
        </p:txBody>
      </p:sp>
      <p:sp>
        <p:nvSpPr>
          <p:cNvPr id="3" name="Content Placeholder 2"/>
          <p:cNvSpPr>
            <a:spLocks noGrp="1"/>
          </p:cNvSpPr>
          <p:nvPr>
            <p:ph idx="1"/>
          </p:nvPr>
        </p:nvSpPr>
        <p:spPr>
          <a:xfrm>
            <a:off x="549275" y="1033777"/>
            <a:ext cx="8042276" cy="5272260"/>
          </a:xfrm>
        </p:spPr>
        <p:txBody>
          <a:bodyPr>
            <a:normAutofit lnSpcReduction="10000"/>
          </a:bodyPr>
          <a:lstStyle/>
          <a:p>
            <a:r>
              <a:rPr lang="en-US" dirty="0" smtClean="0"/>
              <a:t>Mail bombing – Overwhelming mail servers and clients with unrequested emails</a:t>
            </a:r>
          </a:p>
          <a:p>
            <a:r>
              <a:rPr lang="en-US" dirty="0" smtClean="0"/>
              <a:t>War dialing – brute forcing the dialing of modems </a:t>
            </a:r>
          </a:p>
          <a:p>
            <a:pPr lvl="1"/>
            <a:r>
              <a:rPr lang="en-US" dirty="0" smtClean="0"/>
              <a:t>Used in the movie war games </a:t>
            </a:r>
          </a:p>
          <a:p>
            <a:pPr lvl="2"/>
            <a:r>
              <a:rPr lang="en-US" dirty="0" smtClean="0"/>
              <a:t>( do you want to play a game ?</a:t>
            </a:r>
          </a:p>
          <a:p>
            <a:r>
              <a:rPr lang="en-US" dirty="0" smtClean="0"/>
              <a:t>Ping of death – Oversized ICMP packets sent to the victim which freezes the victim machine</a:t>
            </a:r>
          </a:p>
          <a:p>
            <a:r>
              <a:rPr lang="en-US" dirty="0" smtClean="0"/>
              <a:t>Fake login screens – used to scrape legit login information for later use</a:t>
            </a:r>
          </a:p>
          <a:p>
            <a:r>
              <a:rPr lang="en-US" dirty="0" smtClean="0"/>
              <a:t>Teardrop – Sending malformed fragmented packets to a victim which causes a machine to freeze when the packets are reassembled</a:t>
            </a:r>
            <a:endParaRPr lang="en-US" dirty="0"/>
          </a:p>
        </p:txBody>
      </p:sp>
    </p:spTree>
    <p:extLst>
      <p:ext uri="{BB962C8B-B14F-4D97-AF65-F5344CB8AC3E}">
        <p14:creationId xmlns:p14="http://schemas.microsoft.com/office/powerpoint/2010/main" val="273586997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225722"/>
            <a:ext cx="8042276" cy="675141"/>
          </a:xfrm>
        </p:spPr>
        <p:txBody>
          <a:bodyPr/>
          <a:lstStyle/>
          <a:p>
            <a:r>
              <a:rPr lang="en-US" dirty="0" smtClean="0"/>
              <a:t>Hax0ring stuff</a:t>
            </a:r>
            <a:endParaRPr lang="en-US" dirty="0"/>
          </a:p>
        </p:txBody>
      </p:sp>
      <p:sp>
        <p:nvSpPr>
          <p:cNvPr id="3" name="Content Placeholder 2"/>
          <p:cNvSpPr>
            <a:spLocks noGrp="1"/>
          </p:cNvSpPr>
          <p:nvPr>
            <p:ph idx="1"/>
          </p:nvPr>
        </p:nvSpPr>
        <p:spPr>
          <a:xfrm>
            <a:off x="549275" y="1005119"/>
            <a:ext cx="8042276" cy="4909824"/>
          </a:xfrm>
        </p:spPr>
        <p:txBody>
          <a:bodyPr/>
          <a:lstStyle/>
          <a:p>
            <a:r>
              <a:rPr lang="en-US" dirty="0" smtClean="0"/>
              <a:t>Traffic analysis – uncovering information by watching the patterns on a network.</a:t>
            </a:r>
          </a:p>
          <a:p>
            <a:r>
              <a:rPr lang="en-US" dirty="0" smtClean="0"/>
              <a:t>Slamming and cramming – modifying a users service provider without consent resulting in additional charges.</a:t>
            </a:r>
          </a:p>
          <a:p>
            <a:r>
              <a:rPr lang="en-US" dirty="0" smtClean="0"/>
              <a:t>Vulnerability Testing </a:t>
            </a:r>
          </a:p>
          <a:p>
            <a:pPr lvl="1"/>
            <a:r>
              <a:rPr lang="en-US" dirty="0" smtClean="0"/>
              <a:t>Evaluate the true security posture</a:t>
            </a:r>
          </a:p>
          <a:p>
            <a:pPr lvl="1"/>
            <a:r>
              <a:rPr lang="en-US" dirty="0" smtClean="0"/>
              <a:t>Identify as many vulnerabilities as possible</a:t>
            </a:r>
          </a:p>
          <a:p>
            <a:pPr lvl="1"/>
            <a:r>
              <a:rPr lang="en-US" dirty="0" smtClean="0"/>
              <a:t>Personnel testing</a:t>
            </a:r>
          </a:p>
          <a:p>
            <a:pPr lvl="1"/>
            <a:r>
              <a:rPr lang="en-US" dirty="0" smtClean="0"/>
              <a:t>Physical testing</a:t>
            </a:r>
          </a:p>
          <a:p>
            <a:pPr lvl="1"/>
            <a:r>
              <a:rPr lang="en-US" dirty="0" smtClean="0"/>
              <a:t>System and network testing</a:t>
            </a:r>
          </a:p>
        </p:txBody>
      </p:sp>
    </p:spTree>
    <p:extLst>
      <p:ext uri="{BB962C8B-B14F-4D97-AF65-F5344CB8AC3E}">
        <p14:creationId xmlns:p14="http://schemas.microsoft.com/office/powerpoint/2010/main" val="273586997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225722"/>
            <a:ext cx="8042276" cy="675141"/>
          </a:xfrm>
        </p:spPr>
        <p:txBody>
          <a:bodyPr/>
          <a:lstStyle/>
          <a:p>
            <a:r>
              <a:rPr lang="en-US" dirty="0" smtClean="0"/>
              <a:t>Hax0ring stuff</a:t>
            </a:r>
            <a:endParaRPr lang="en-US" dirty="0"/>
          </a:p>
        </p:txBody>
      </p:sp>
      <p:sp>
        <p:nvSpPr>
          <p:cNvPr id="3" name="Content Placeholder 2"/>
          <p:cNvSpPr>
            <a:spLocks noGrp="1"/>
          </p:cNvSpPr>
          <p:nvPr>
            <p:ph idx="1"/>
          </p:nvPr>
        </p:nvSpPr>
        <p:spPr>
          <a:xfrm>
            <a:off x="549275" y="1122386"/>
            <a:ext cx="8042276" cy="5735614"/>
          </a:xfrm>
        </p:spPr>
        <p:txBody>
          <a:bodyPr/>
          <a:lstStyle/>
          <a:p>
            <a:r>
              <a:rPr lang="en-US" dirty="0" smtClean="0"/>
              <a:t>Penetration Testing – simulating actual attacks on systems.  </a:t>
            </a:r>
            <a:endParaRPr lang="en-US" dirty="0"/>
          </a:p>
          <a:p>
            <a:pPr lvl="1"/>
            <a:r>
              <a:rPr lang="en-US" dirty="0" smtClean="0"/>
              <a:t>Goes beyond vulnerability testing</a:t>
            </a:r>
          </a:p>
          <a:p>
            <a:pPr lvl="1"/>
            <a:r>
              <a:rPr lang="en-US" dirty="0" smtClean="0"/>
              <a:t>Actively attempts to exploit discovered vulnerabilities</a:t>
            </a:r>
            <a:endParaRPr lang="en-US" dirty="0"/>
          </a:p>
          <a:p>
            <a:r>
              <a:rPr lang="en-US" dirty="0" smtClean="0"/>
              <a:t>Get out of jail free card – a document containing the scope of work for a </a:t>
            </a:r>
            <a:r>
              <a:rPr lang="en-US" dirty="0" err="1" smtClean="0"/>
              <a:t>pentest</a:t>
            </a:r>
            <a:r>
              <a:rPr lang="en-US" dirty="0" smtClean="0"/>
              <a:t> and can allow a person performing work to not get in trouble</a:t>
            </a:r>
          </a:p>
          <a:p>
            <a:r>
              <a:rPr lang="en-US" dirty="0" smtClean="0"/>
              <a:t>Degrees of knowledge about a pen test target</a:t>
            </a:r>
          </a:p>
          <a:p>
            <a:pPr lvl="1"/>
            <a:r>
              <a:rPr lang="en-US" dirty="0" smtClean="0"/>
              <a:t>Zero – pen team has no knowledge</a:t>
            </a:r>
          </a:p>
          <a:p>
            <a:pPr lvl="1"/>
            <a:r>
              <a:rPr lang="en-US" dirty="0" smtClean="0"/>
              <a:t>Partial – pen team has some</a:t>
            </a:r>
          </a:p>
          <a:p>
            <a:pPr lvl="1"/>
            <a:r>
              <a:rPr lang="en-US" dirty="0" smtClean="0"/>
              <a:t>Full knowledge – team has intimate knowledge of target</a:t>
            </a:r>
          </a:p>
        </p:txBody>
      </p:sp>
    </p:spTree>
    <p:extLst>
      <p:ext uri="{BB962C8B-B14F-4D97-AF65-F5344CB8AC3E}">
        <p14:creationId xmlns:p14="http://schemas.microsoft.com/office/powerpoint/2010/main" val="273586997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543662"/>
            <a:ext cx="8042276" cy="690433"/>
          </a:xfrm>
        </p:spPr>
        <p:txBody>
          <a:bodyPr/>
          <a:lstStyle/>
          <a:p>
            <a:r>
              <a:rPr lang="en-US" b="1" dirty="0" smtClean="0"/>
              <a:t>Study &amp; Preparation Tips</a:t>
            </a:r>
            <a:endParaRPr lang="en-US" b="1" dirty="0"/>
          </a:p>
        </p:txBody>
      </p:sp>
      <p:sp>
        <p:nvSpPr>
          <p:cNvPr id="3" name="Content Placeholder 2"/>
          <p:cNvSpPr>
            <a:spLocks noGrp="1"/>
          </p:cNvSpPr>
          <p:nvPr>
            <p:ph idx="1"/>
          </p:nvPr>
        </p:nvSpPr>
        <p:spPr>
          <a:xfrm>
            <a:off x="549274" y="1629748"/>
            <a:ext cx="7480249" cy="4866086"/>
          </a:xfrm>
        </p:spPr>
        <p:txBody>
          <a:bodyPr>
            <a:normAutofit fontScale="85000" lnSpcReduction="10000"/>
          </a:bodyPr>
          <a:lstStyle/>
          <a:p>
            <a:r>
              <a:rPr lang="en-US" sz="1800" dirty="0" smtClean="0"/>
              <a:t>Do not be afraid to use multiple resources for your study plan.  I used a few different books along with mp3 audio lectures, papers, websites, </a:t>
            </a:r>
            <a:r>
              <a:rPr lang="en-US" sz="1800" dirty="0" err="1" smtClean="0"/>
              <a:t>etc</a:t>
            </a:r>
            <a:r>
              <a:rPr lang="en-US" sz="1800" dirty="0" smtClean="0"/>
              <a:t>, </a:t>
            </a:r>
            <a:r>
              <a:rPr lang="en-US" sz="1800" dirty="0" err="1" smtClean="0"/>
              <a:t>etc</a:t>
            </a:r>
            <a:endParaRPr lang="en-US" sz="1800" dirty="0" smtClean="0"/>
          </a:p>
          <a:p>
            <a:r>
              <a:rPr lang="en-US" sz="1800" dirty="0"/>
              <a:t>Take a look at </a:t>
            </a:r>
            <a:r>
              <a:rPr lang="en-US" sz="1800" dirty="0">
                <a:hlinkClick r:id="rId2"/>
              </a:rPr>
              <a:t>http://avitria.com/</a:t>
            </a:r>
            <a:r>
              <a:rPr lang="en-US" sz="1800" dirty="0" smtClean="0">
                <a:hlinkClick r:id="rId2"/>
              </a:rPr>
              <a:t>cisspstudyplan.html</a:t>
            </a:r>
            <a:endParaRPr lang="en-US" sz="1800" dirty="0" smtClean="0"/>
          </a:p>
          <a:p>
            <a:r>
              <a:rPr lang="en-US" sz="1800" dirty="0" smtClean="0"/>
              <a:t>Read over the CISSP aide memoir </a:t>
            </a:r>
            <a:r>
              <a:rPr lang="en-US" sz="1800" dirty="0">
                <a:hlinkClick r:id="rId3"/>
              </a:rPr>
              <a:t>http://www.cccure.org/</a:t>
            </a:r>
            <a:r>
              <a:rPr lang="en-US" sz="1800" dirty="0" smtClean="0">
                <a:hlinkClick r:id="rId3"/>
              </a:rPr>
              <a:t>modules.php?name</a:t>
            </a:r>
            <a:r>
              <a:rPr lang="en-US" sz="1800" dirty="0">
                <a:hlinkClick r:id="rId3"/>
              </a:rPr>
              <a:t>=News&amp;file=article&amp;sid=</a:t>
            </a:r>
            <a:r>
              <a:rPr lang="en-US" sz="1800" dirty="0" smtClean="0">
                <a:hlinkClick r:id="rId3"/>
              </a:rPr>
              <a:t>1103</a:t>
            </a:r>
            <a:endParaRPr lang="en-US" sz="1800" dirty="0" smtClean="0"/>
          </a:p>
          <a:p>
            <a:r>
              <a:rPr lang="en-US" sz="1800" dirty="0" smtClean="0"/>
              <a:t>Check LinkedIn for CISSP study groups</a:t>
            </a:r>
          </a:p>
          <a:p>
            <a:r>
              <a:rPr lang="en-US" sz="1800" dirty="0" smtClean="0"/>
              <a:t>Use index cards to make your own flash cards.  This technique was very helpful for memorizing terminology prior to the exam</a:t>
            </a:r>
          </a:p>
          <a:p>
            <a:r>
              <a:rPr lang="en-US" sz="1800" dirty="0" smtClean="0"/>
              <a:t>If you come across additional resources “collect and trade” with your fellow study group members</a:t>
            </a:r>
          </a:p>
          <a:p>
            <a:r>
              <a:rPr lang="en-US" sz="1800" dirty="0" smtClean="0"/>
              <a:t>Attend some of the KC ISSA meetings.  They are a great resource for knowledge on various topics along with providing a place to network with other CISSP’s.  Check out the website </a:t>
            </a:r>
            <a:r>
              <a:rPr lang="en-US" sz="1800" dirty="0" smtClean="0">
                <a:hlinkClick r:id="rId4"/>
              </a:rPr>
              <a:t>http://kc.issa.org</a:t>
            </a:r>
            <a:r>
              <a:rPr lang="en-US" sz="1800" dirty="0" smtClean="0"/>
              <a:t> for the schedule of upcoming events</a:t>
            </a:r>
          </a:p>
          <a:p>
            <a:endParaRPr lang="en-US" sz="1800" dirty="0"/>
          </a:p>
          <a:p>
            <a:endParaRPr lang="en-US" sz="1800" dirty="0" smtClean="0"/>
          </a:p>
          <a:p>
            <a:endParaRPr lang="en-US" sz="1800" dirty="0" smtClean="0"/>
          </a:p>
          <a:p>
            <a:endParaRPr lang="en-US" dirty="0"/>
          </a:p>
        </p:txBody>
      </p:sp>
    </p:spTree>
    <p:extLst>
      <p:ext uri="{BB962C8B-B14F-4D97-AF65-F5344CB8AC3E}">
        <p14:creationId xmlns:p14="http://schemas.microsoft.com/office/powerpoint/2010/main" val="313051704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225722"/>
            <a:ext cx="8042276" cy="675141"/>
          </a:xfrm>
        </p:spPr>
        <p:txBody>
          <a:bodyPr/>
          <a:lstStyle/>
          <a:p>
            <a:r>
              <a:rPr lang="en-US" dirty="0" smtClean="0"/>
              <a:t>Hax0ring stuff</a:t>
            </a:r>
            <a:endParaRPr lang="en-US" dirty="0"/>
          </a:p>
        </p:txBody>
      </p:sp>
      <p:sp>
        <p:nvSpPr>
          <p:cNvPr id="3" name="Content Placeholder 2"/>
          <p:cNvSpPr>
            <a:spLocks noGrp="1"/>
          </p:cNvSpPr>
          <p:nvPr>
            <p:ph idx="1"/>
          </p:nvPr>
        </p:nvSpPr>
        <p:spPr>
          <a:xfrm>
            <a:off x="549275" y="1033776"/>
            <a:ext cx="8042276" cy="5479015"/>
          </a:xfrm>
        </p:spPr>
        <p:txBody>
          <a:bodyPr>
            <a:normAutofit lnSpcReduction="10000"/>
          </a:bodyPr>
          <a:lstStyle/>
          <a:p>
            <a:r>
              <a:rPr lang="en-US" dirty="0" smtClean="0"/>
              <a:t>5 steps of a pen test</a:t>
            </a:r>
          </a:p>
          <a:p>
            <a:pPr lvl="1"/>
            <a:r>
              <a:rPr lang="en-US" dirty="0" smtClean="0"/>
              <a:t>Discovery – </a:t>
            </a:r>
            <a:r>
              <a:rPr lang="en-US" dirty="0" err="1" smtClean="0"/>
              <a:t>footprinting</a:t>
            </a:r>
            <a:r>
              <a:rPr lang="en-US" dirty="0" smtClean="0"/>
              <a:t> and gathering info</a:t>
            </a:r>
          </a:p>
          <a:p>
            <a:pPr lvl="1"/>
            <a:r>
              <a:rPr lang="en-US" dirty="0" smtClean="0"/>
              <a:t>Enumeration – </a:t>
            </a:r>
            <a:r>
              <a:rPr lang="en-US" dirty="0" err="1" smtClean="0"/>
              <a:t>portscanning</a:t>
            </a:r>
            <a:r>
              <a:rPr lang="en-US" dirty="0" smtClean="0"/>
              <a:t> and resource identification</a:t>
            </a:r>
          </a:p>
          <a:p>
            <a:pPr lvl="1"/>
            <a:r>
              <a:rPr lang="en-US" dirty="0" smtClean="0"/>
              <a:t>Vulnerability mapping – Identifying vulnerable systems</a:t>
            </a:r>
          </a:p>
          <a:p>
            <a:pPr lvl="1"/>
            <a:r>
              <a:rPr lang="en-US" dirty="0" smtClean="0"/>
              <a:t>Exploitation – attempting to gain access</a:t>
            </a:r>
          </a:p>
          <a:p>
            <a:pPr lvl="1"/>
            <a:r>
              <a:rPr lang="en-US" dirty="0" smtClean="0"/>
              <a:t>Reporting to management – delivering the results of the pen test to management</a:t>
            </a:r>
            <a:endParaRPr lang="en-US" dirty="0"/>
          </a:p>
          <a:p>
            <a:r>
              <a:rPr lang="en-US" dirty="0" smtClean="0"/>
              <a:t>Blind test – can only use publicly available data and security staff is aware</a:t>
            </a:r>
          </a:p>
          <a:p>
            <a:r>
              <a:rPr lang="en-US" dirty="0" smtClean="0"/>
              <a:t>Double blind test – also blind test to the assessor and security staff is not notified.</a:t>
            </a:r>
          </a:p>
        </p:txBody>
      </p:sp>
    </p:spTree>
    <p:extLst>
      <p:ext uri="{BB962C8B-B14F-4D97-AF65-F5344CB8AC3E}">
        <p14:creationId xmlns:p14="http://schemas.microsoft.com/office/powerpoint/2010/main" val="273586997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75" y="1019008"/>
            <a:ext cx="8042276" cy="4924593"/>
          </a:xfrm>
        </p:spPr>
        <p:txBody>
          <a:bodyPr/>
          <a:lstStyle/>
          <a:p>
            <a:r>
              <a:rPr lang="en-US" dirty="0" smtClean="0"/>
              <a:t>Kernel Flaws – Problems that occur below the level of the user interface deep inside the operating system</a:t>
            </a:r>
          </a:p>
          <a:p>
            <a:pPr lvl="1"/>
            <a:r>
              <a:rPr lang="en-US" dirty="0" smtClean="0"/>
              <a:t>Countermeasure – Ensure security patches are up to date</a:t>
            </a:r>
          </a:p>
          <a:p>
            <a:r>
              <a:rPr lang="en-US" dirty="0" smtClean="0"/>
              <a:t>Buffer overflows – overwriting data or program memory after the end of the allocated buffer to perform code execution or unauthorized system access</a:t>
            </a:r>
          </a:p>
          <a:p>
            <a:pPr lvl="1"/>
            <a:r>
              <a:rPr lang="en-US" dirty="0" smtClean="0"/>
              <a:t>Countermeasure – use code reviews and enhanced programming libraries.  Use DEP (data execution prevention)</a:t>
            </a:r>
          </a:p>
          <a:p>
            <a:pPr marL="0" indent="0">
              <a:buNone/>
            </a:pPr>
            <a:endParaRPr lang="en-US" dirty="0"/>
          </a:p>
        </p:txBody>
      </p:sp>
      <p:sp>
        <p:nvSpPr>
          <p:cNvPr id="4" name="Title 1"/>
          <p:cNvSpPr>
            <a:spLocks noGrp="1"/>
          </p:cNvSpPr>
          <p:nvPr>
            <p:ph type="title"/>
          </p:nvPr>
        </p:nvSpPr>
        <p:spPr>
          <a:xfrm>
            <a:off x="549275" y="225722"/>
            <a:ext cx="8042276" cy="675141"/>
          </a:xfrm>
        </p:spPr>
        <p:txBody>
          <a:bodyPr/>
          <a:lstStyle/>
          <a:p>
            <a:r>
              <a:rPr lang="en-US" dirty="0" smtClean="0"/>
              <a:t>Hax0ring stuff</a:t>
            </a:r>
            <a:endParaRPr lang="en-US" dirty="0"/>
          </a:p>
        </p:txBody>
      </p:sp>
    </p:spTree>
    <p:extLst>
      <p:ext uri="{BB962C8B-B14F-4D97-AF65-F5344CB8AC3E}">
        <p14:creationId xmlns:p14="http://schemas.microsoft.com/office/powerpoint/2010/main" val="251154097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75" y="1313141"/>
            <a:ext cx="8042276" cy="4924593"/>
          </a:xfrm>
        </p:spPr>
        <p:txBody>
          <a:bodyPr/>
          <a:lstStyle/>
          <a:p>
            <a:r>
              <a:rPr lang="en-US" dirty="0" smtClean="0"/>
              <a:t>Symbolic links – may allow an attacker to damage data or gain privileged access to systems</a:t>
            </a:r>
          </a:p>
          <a:p>
            <a:pPr lvl="1"/>
            <a:r>
              <a:rPr lang="en-US" dirty="0" smtClean="0"/>
              <a:t>Countermeasure – programs and scripts need to use full path to files and binaries</a:t>
            </a:r>
          </a:p>
          <a:p>
            <a:pPr lvl="1"/>
            <a:endParaRPr lang="en-US" dirty="0"/>
          </a:p>
          <a:p>
            <a:pPr marL="349250" lvl="1" indent="0">
              <a:buNone/>
            </a:pPr>
            <a:endParaRPr lang="en-US" dirty="0" smtClean="0"/>
          </a:p>
          <a:p>
            <a:r>
              <a:rPr lang="en-US" dirty="0" smtClean="0"/>
              <a:t>File and directory permissions – make sure you use the practice of least privilege when structuring file and directory permissions.  </a:t>
            </a:r>
          </a:p>
          <a:p>
            <a:pPr marL="0" indent="0">
              <a:buNone/>
            </a:pPr>
            <a:endParaRPr lang="en-US" dirty="0"/>
          </a:p>
        </p:txBody>
      </p:sp>
      <p:sp>
        <p:nvSpPr>
          <p:cNvPr id="4" name="Title 1"/>
          <p:cNvSpPr>
            <a:spLocks noGrp="1"/>
          </p:cNvSpPr>
          <p:nvPr>
            <p:ph type="title"/>
          </p:nvPr>
        </p:nvSpPr>
        <p:spPr>
          <a:xfrm>
            <a:off x="549275" y="225722"/>
            <a:ext cx="8042276" cy="675141"/>
          </a:xfrm>
        </p:spPr>
        <p:txBody>
          <a:bodyPr/>
          <a:lstStyle/>
          <a:p>
            <a:r>
              <a:rPr lang="en-US" dirty="0" smtClean="0"/>
              <a:t>Hax0ring stuff</a:t>
            </a:r>
            <a:endParaRPr lang="en-US" dirty="0"/>
          </a:p>
        </p:txBody>
      </p:sp>
    </p:spTree>
    <p:extLst>
      <p:ext uri="{BB962C8B-B14F-4D97-AF65-F5344CB8AC3E}">
        <p14:creationId xmlns:p14="http://schemas.microsoft.com/office/powerpoint/2010/main" val="14514973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49275" y="225722"/>
            <a:ext cx="8042276" cy="675141"/>
          </a:xfrm>
        </p:spPr>
        <p:txBody>
          <a:bodyPr/>
          <a:lstStyle/>
          <a:p>
            <a:r>
              <a:rPr lang="en-US" dirty="0" smtClean="0"/>
              <a:t>Hax0ring stuff</a:t>
            </a:r>
            <a:endParaRPr lang="en-US" dirty="0"/>
          </a:p>
        </p:txBody>
      </p:sp>
      <p:pic>
        <p:nvPicPr>
          <p:cNvPr id="5" name="Picture 4" descr="Screen shot 2013-07-11 at 11.56.4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6252"/>
            <a:ext cx="9144000" cy="5087907"/>
          </a:xfrm>
          <a:prstGeom prst="rect">
            <a:avLst/>
          </a:prstGeom>
        </p:spPr>
      </p:pic>
    </p:spTree>
    <p:extLst>
      <p:ext uri="{BB962C8B-B14F-4D97-AF65-F5344CB8AC3E}">
        <p14:creationId xmlns:p14="http://schemas.microsoft.com/office/powerpoint/2010/main" val="145149730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7-11 at 11.57.5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106" y="132915"/>
            <a:ext cx="8788232" cy="6385415"/>
          </a:xfrm>
          <a:prstGeom prst="rect">
            <a:avLst/>
          </a:prstGeom>
        </p:spPr>
      </p:pic>
    </p:spTree>
    <p:extLst>
      <p:ext uri="{BB962C8B-B14F-4D97-AF65-F5344CB8AC3E}">
        <p14:creationId xmlns:p14="http://schemas.microsoft.com/office/powerpoint/2010/main" val="76318014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7-11 at 11.59.2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5315"/>
            <a:ext cx="8490592" cy="6155159"/>
          </a:xfrm>
          <a:prstGeom prst="rect">
            <a:avLst/>
          </a:prstGeom>
        </p:spPr>
      </p:pic>
    </p:spTree>
    <p:extLst>
      <p:ext uri="{BB962C8B-B14F-4D97-AF65-F5344CB8AC3E}">
        <p14:creationId xmlns:p14="http://schemas.microsoft.com/office/powerpoint/2010/main" val="14405183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808055"/>
          </a:xfrm>
        </p:spPr>
        <p:txBody>
          <a:bodyPr/>
          <a:lstStyle/>
          <a:p>
            <a:r>
              <a:rPr lang="en-US" dirty="0"/>
              <a:t>Operations Security Domain</a:t>
            </a:r>
          </a:p>
        </p:txBody>
      </p:sp>
      <p:sp>
        <p:nvSpPr>
          <p:cNvPr id="6" name="Content Placeholder 5"/>
          <p:cNvSpPr>
            <a:spLocks noGrp="1"/>
          </p:cNvSpPr>
          <p:nvPr>
            <p:ph idx="1"/>
          </p:nvPr>
        </p:nvSpPr>
        <p:spPr>
          <a:xfrm>
            <a:off x="549274" y="1033778"/>
            <a:ext cx="8386855" cy="5498738"/>
          </a:xfrm>
        </p:spPr>
        <p:txBody>
          <a:bodyPr/>
          <a:lstStyle/>
          <a:p>
            <a:pPr marL="0" indent="0">
              <a:buNone/>
            </a:pPr>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0055" y="1187157"/>
            <a:ext cx="6227927" cy="5501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669436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706562"/>
          </a:xfrm>
        </p:spPr>
        <p:txBody>
          <a:bodyPr/>
          <a:lstStyle/>
          <a:p>
            <a:r>
              <a:rPr lang="en-US" dirty="0" smtClean="0"/>
              <a:t>Now we will look at some</a:t>
            </a:r>
            <a:br>
              <a:rPr lang="en-US" dirty="0" smtClean="0"/>
            </a:br>
            <a:r>
              <a:rPr lang="en-US" sz="4800" b="1" dirty="0" smtClean="0"/>
              <a:t>Example Questions</a:t>
            </a:r>
            <a:endParaRPr lang="en-US" sz="4800" b="1" dirty="0"/>
          </a:p>
        </p:txBody>
      </p:sp>
      <p:sp>
        <p:nvSpPr>
          <p:cNvPr id="3" name="Content Placeholder 2"/>
          <p:cNvSpPr>
            <a:spLocks noGrp="1"/>
          </p:cNvSpPr>
          <p:nvPr>
            <p:ph idx="1"/>
          </p:nvPr>
        </p:nvSpPr>
        <p:spPr/>
        <p:txBody>
          <a:bodyPr/>
          <a:lstStyle/>
          <a:p>
            <a:endParaRPr lang="en-US" dirty="0">
              <a:hlinkClick r:id="rId2"/>
            </a:endParaRPr>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905000"/>
            <a:ext cx="28956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59141" y="5242264"/>
            <a:ext cx="5867400" cy="369332"/>
          </a:xfrm>
          <a:prstGeom prst="rect">
            <a:avLst/>
          </a:prstGeom>
          <a:noFill/>
        </p:spPr>
        <p:txBody>
          <a:bodyPr wrap="square" rtlCol="0">
            <a:spAutoFit/>
          </a:bodyPr>
          <a:lstStyle/>
          <a:p>
            <a:endParaRPr lang="en-US" i="1" dirty="0"/>
          </a:p>
        </p:txBody>
      </p:sp>
    </p:spTree>
    <p:extLst>
      <p:ext uri="{BB962C8B-B14F-4D97-AF65-F5344CB8AC3E}">
        <p14:creationId xmlns:p14="http://schemas.microsoft.com/office/powerpoint/2010/main" val="292861626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Please remember that these questions are formatted and asked in a certain way for a reason.  </a:t>
            </a:r>
          </a:p>
          <a:p>
            <a:pPr marL="0" indent="0">
              <a:buNone/>
            </a:pPr>
            <a:r>
              <a:rPr lang="en-US" dirty="0" smtClean="0"/>
              <a:t>Keep in mind that the CISSP exam is asking questions at a conceptual level. </a:t>
            </a:r>
          </a:p>
          <a:p>
            <a:pPr marL="0" indent="0">
              <a:buNone/>
            </a:pPr>
            <a:r>
              <a:rPr lang="en-US" dirty="0" smtClean="0"/>
              <a:t>Questions may not always have the perfect answer, and the candidate is advised against always looking for the perfect answer.  </a:t>
            </a:r>
          </a:p>
          <a:p>
            <a:pPr marL="0" indent="0">
              <a:buNone/>
            </a:pPr>
            <a:r>
              <a:rPr lang="en-US" dirty="0" smtClean="0"/>
              <a:t>Instead, the candidate should look for the best answer in the list</a:t>
            </a:r>
            <a:endParaRPr lang="en-US" dirty="0"/>
          </a:p>
        </p:txBody>
      </p:sp>
    </p:spTree>
    <p:extLst>
      <p:ext uri="{BB962C8B-B14F-4D97-AF65-F5344CB8AC3E}">
        <p14:creationId xmlns:p14="http://schemas.microsoft.com/office/powerpoint/2010/main" val="1018780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6-29 at 1.05.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8100"/>
            <a:ext cx="8813800" cy="2616200"/>
          </a:xfrm>
          <a:prstGeom prst="rect">
            <a:avLst/>
          </a:prstGeom>
        </p:spPr>
      </p:pic>
      <p:sp>
        <p:nvSpPr>
          <p:cNvPr id="5" name="Rectangle 4"/>
          <p:cNvSpPr/>
          <p:nvPr/>
        </p:nvSpPr>
        <p:spPr>
          <a:xfrm>
            <a:off x="457960" y="190906"/>
            <a:ext cx="7855437"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Practice 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7" name="Picture 6" descr="Screen shot 2013-06-29 at 1.07.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60" y="4320342"/>
            <a:ext cx="7886700" cy="1549400"/>
          </a:xfrm>
          <a:prstGeom prst="rect">
            <a:avLst/>
          </a:prstGeom>
        </p:spPr>
      </p:pic>
    </p:spTree>
    <p:extLst>
      <p:ext uri="{BB962C8B-B14F-4D97-AF65-F5344CB8AC3E}">
        <p14:creationId xmlns:p14="http://schemas.microsoft.com/office/powerpoint/2010/main" val="1571801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4457"/>
            <a:ext cx="8042276" cy="837754"/>
          </a:xfrm>
        </p:spPr>
        <p:txBody>
          <a:bodyPr/>
          <a:lstStyle/>
          <a:p>
            <a:r>
              <a:rPr lang="en-US" b="1" dirty="0" smtClean="0"/>
              <a:t>Exam Preparation</a:t>
            </a:r>
            <a:endParaRPr lang="en-US" b="1" dirty="0"/>
          </a:p>
        </p:txBody>
      </p:sp>
      <p:sp>
        <p:nvSpPr>
          <p:cNvPr id="3" name="Content Placeholder 2"/>
          <p:cNvSpPr>
            <a:spLocks noGrp="1"/>
          </p:cNvSpPr>
          <p:nvPr>
            <p:ph idx="1"/>
          </p:nvPr>
        </p:nvSpPr>
        <p:spPr>
          <a:xfrm>
            <a:off x="279048" y="1890889"/>
            <a:ext cx="8312503" cy="4151490"/>
          </a:xfrm>
        </p:spPr>
        <p:txBody>
          <a:bodyPr>
            <a:normAutofit/>
          </a:bodyPr>
          <a:lstStyle/>
          <a:p>
            <a:r>
              <a:rPr lang="en-US" dirty="0" smtClean="0"/>
              <a:t>Arrive early to the test center</a:t>
            </a:r>
          </a:p>
          <a:p>
            <a:pPr lvl="1"/>
            <a:r>
              <a:rPr lang="en-US" dirty="0" smtClean="0"/>
              <a:t>Stay in a hotel close to the exam center if you have to</a:t>
            </a:r>
          </a:p>
          <a:p>
            <a:pPr lvl="1"/>
            <a:r>
              <a:rPr lang="en-US" dirty="0" smtClean="0"/>
              <a:t>This should keep your pre exam time stress free</a:t>
            </a:r>
          </a:p>
          <a:p>
            <a:pPr marL="349250" lvl="1" indent="0">
              <a:buNone/>
            </a:pPr>
            <a:endParaRPr lang="en-US" dirty="0" smtClean="0"/>
          </a:p>
          <a:p>
            <a:r>
              <a:rPr lang="en-US" sz="2000" b="1" u="sng" dirty="0" smtClean="0"/>
              <a:t>BRING YOURSELF A LUNCH/SNACK &amp; BOTTLED DRINK!</a:t>
            </a:r>
          </a:p>
          <a:p>
            <a:pPr lvl="1"/>
            <a:r>
              <a:rPr lang="en-US" sz="1800" dirty="0" smtClean="0"/>
              <a:t>I cannot stress this enough, it made a HUGE difference for me</a:t>
            </a:r>
          </a:p>
          <a:p>
            <a:pPr lvl="1"/>
            <a:r>
              <a:rPr lang="en-US" sz="1800" dirty="0" smtClean="0"/>
              <a:t>I brought in some deli sliced turkey with cheese and a couple bite sized candy bars in a disposable bag</a:t>
            </a:r>
          </a:p>
          <a:p>
            <a:pPr lvl="1"/>
            <a:r>
              <a:rPr lang="en-US" sz="1800" dirty="0" smtClean="0"/>
              <a:t>I also brought in a 1 liter soda that was sealed( passed inspection)</a:t>
            </a:r>
          </a:p>
          <a:p>
            <a:pPr lvl="2"/>
            <a:r>
              <a:rPr lang="en-US" sz="1600" dirty="0" smtClean="0"/>
              <a:t>* Check the rules with your test center prior to your exam *</a:t>
            </a:r>
          </a:p>
          <a:p>
            <a:endParaRPr lang="en-US" sz="2000" b="1" u="sng" dirty="0" smtClean="0"/>
          </a:p>
          <a:p>
            <a:pPr marL="349250" lvl="1" indent="0">
              <a:buNone/>
            </a:pPr>
            <a:endParaRPr lang="en-US" dirty="0"/>
          </a:p>
        </p:txBody>
      </p:sp>
      <p:sp>
        <p:nvSpPr>
          <p:cNvPr id="4" name="TextBox 3"/>
          <p:cNvSpPr txBox="1"/>
          <p:nvPr/>
        </p:nvSpPr>
        <p:spPr>
          <a:xfrm>
            <a:off x="549275" y="1023643"/>
            <a:ext cx="8042276" cy="523220"/>
          </a:xfrm>
          <a:prstGeom prst="rect">
            <a:avLst/>
          </a:prstGeom>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i="1" dirty="0"/>
              <a:t>The following are tips and exam taking strategy pointers that I collected from various other CISSP’s who had been there and done that along with a few of my own </a:t>
            </a:r>
          </a:p>
        </p:txBody>
      </p:sp>
    </p:spTree>
    <p:extLst>
      <p:ext uri="{BB962C8B-B14F-4D97-AF65-F5344CB8AC3E}">
        <p14:creationId xmlns:p14="http://schemas.microsoft.com/office/powerpoint/2010/main" val="322198142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960" y="190906"/>
            <a:ext cx="7855437"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Practice 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2" name="Picture 1" descr="Screen shot 2013-06-29 at 1.13.2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961" y="1223910"/>
            <a:ext cx="8470900" cy="2425700"/>
          </a:xfrm>
          <a:prstGeom prst="rect">
            <a:avLst/>
          </a:prstGeom>
        </p:spPr>
      </p:pic>
      <p:pic>
        <p:nvPicPr>
          <p:cNvPr id="3" name="Picture 2" descr="Screen shot 2013-06-29 at 1.13.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61" y="4210760"/>
            <a:ext cx="8572500" cy="1473200"/>
          </a:xfrm>
          <a:prstGeom prst="rect">
            <a:avLst/>
          </a:prstGeom>
        </p:spPr>
      </p:pic>
    </p:spTree>
    <p:extLst>
      <p:ext uri="{BB962C8B-B14F-4D97-AF65-F5344CB8AC3E}">
        <p14:creationId xmlns:p14="http://schemas.microsoft.com/office/powerpoint/2010/main" val="295612572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960" y="190906"/>
            <a:ext cx="7855437"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Practice 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4" name="Picture 3" descr="Screen shot 2013-06-29 at 1.16.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54" y="4215041"/>
            <a:ext cx="8077200" cy="1435100"/>
          </a:xfrm>
          <a:prstGeom prst="rect">
            <a:avLst/>
          </a:prstGeom>
        </p:spPr>
      </p:pic>
      <p:pic>
        <p:nvPicPr>
          <p:cNvPr id="6" name="Picture 5" descr="Screen shot 2013-06-29 at 1.16.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0945"/>
            <a:ext cx="9144000" cy="2200238"/>
          </a:xfrm>
          <a:prstGeom prst="rect">
            <a:avLst/>
          </a:prstGeom>
        </p:spPr>
      </p:pic>
    </p:spTree>
    <p:extLst>
      <p:ext uri="{BB962C8B-B14F-4D97-AF65-F5344CB8AC3E}">
        <p14:creationId xmlns:p14="http://schemas.microsoft.com/office/powerpoint/2010/main" val="21235479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960" y="190906"/>
            <a:ext cx="7855437"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Practice 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2" name="Picture 1" descr="Screen shot 2013-06-29 at 1.17.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60" y="1416768"/>
            <a:ext cx="7696200" cy="1892300"/>
          </a:xfrm>
          <a:prstGeom prst="rect">
            <a:avLst/>
          </a:prstGeom>
        </p:spPr>
      </p:pic>
      <p:pic>
        <p:nvPicPr>
          <p:cNvPr id="3" name="Picture 2" descr="Screen shot 2013-06-29 at 1.18.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60" y="3795436"/>
            <a:ext cx="8166100" cy="1409700"/>
          </a:xfrm>
          <a:prstGeom prst="rect">
            <a:avLst/>
          </a:prstGeom>
        </p:spPr>
      </p:pic>
    </p:spTree>
    <p:extLst>
      <p:ext uri="{BB962C8B-B14F-4D97-AF65-F5344CB8AC3E}">
        <p14:creationId xmlns:p14="http://schemas.microsoft.com/office/powerpoint/2010/main" val="20860007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960" y="190906"/>
            <a:ext cx="7855437"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Practice 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4" name="Picture 3" descr="Screen shot 2013-06-29 at 1.22.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542" y="4637842"/>
            <a:ext cx="8597900" cy="914400"/>
          </a:xfrm>
          <a:prstGeom prst="rect">
            <a:avLst/>
          </a:prstGeom>
        </p:spPr>
      </p:pic>
      <p:pic>
        <p:nvPicPr>
          <p:cNvPr id="6" name="Picture 5" descr="Screen shot 2013-06-29 at 1.23.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2" y="1197347"/>
            <a:ext cx="8813800" cy="3187700"/>
          </a:xfrm>
          <a:prstGeom prst="rect">
            <a:avLst/>
          </a:prstGeom>
        </p:spPr>
      </p:pic>
    </p:spTree>
    <p:extLst>
      <p:ext uri="{BB962C8B-B14F-4D97-AF65-F5344CB8AC3E}">
        <p14:creationId xmlns:p14="http://schemas.microsoft.com/office/powerpoint/2010/main" val="2836400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960" y="190906"/>
            <a:ext cx="7855437"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Practice 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2" name="Picture 1" descr="Screen shot 2013-06-29 at 1.25.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5" y="1460783"/>
            <a:ext cx="8318500" cy="2070100"/>
          </a:xfrm>
          <a:prstGeom prst="rect">
            <a:avLst/>
          </a:prstGeom>
        </p:spPr>
      </p:pic>
      <p:pic>
        <p:nvPicPr>
          <p:cNvPr id="3" name="Picture 2" descr="Screen shot 2013-06-29 at 1.25.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915" y="3773661"/>
            <a:ext cx="8496300" cy="1498600"/>
          </a:xfrm>
          <a:prstGeom prst="rect">
            <a:avLst/>
          </a:prstGeom>
        </p:spPr>
      </p:pic>
    </p:spTree>
    <p:extLst>
      <p:ext uri="{BB962C8B-B14F-4D97-AF65-F5344CB8AC3E}">
        <p14:creationId xmlns:p14="http://schemas.microsoft.com/office/powerpoint/2010/main" val="36695162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960" y="190906"/>
            <a:ext cx="7855437"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Practice 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4" name="Picture 3" descr="Screen shot 2013-06-29 at 1.28.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4097332"/>
            <a:ext cx="9042400" cy="1168400"/>
          </a:xfrm>
          <a:prstGeom prst="rect">
            <a:avLst/>
          </a:prstGeom>
        </p:spPr>
      </p:pic>
      <p:pic>
        <p:nvPicPr>
          <p:cNvPr id="6" name="Picture 5" descr="Screen shot 2013-06-29 at 1.28.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60" y="1316911"/>
            <a:ext cx="8585200" cy="1028700"/>
          </a:xfrm>
          <a:prstGeom prst="rect">
            <a:avLst/>
          </a:prstGeom>
        </p:spPr>
      </p:pic>
      <p:pic>
        <p:nvPicPr>
          <p:cNvPr id="7" name="Picture 6" descr="Screen shot 2013-06-29 at 1.29.0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838" y="2301307"/>
            <a:ext cx="8191500" cy="1358900"/>
          </a:xfrm>
          <a:prstGeom prst="rect">
            <a:avLst/>
          </a:prstGeom>
        </p:spPr>
      </p:pic>
    </p:spTree>
    <p:extLst>
      <p:ext uri="{BB962C8B-B14F-4D97-AF65-F5344CB8AC3E}">
        <p14:creationId xmlns:p14="http://schemas.microsoft.com/office/powerpoint/2010/main" val="26652900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960" y="190906"/>
            <a:ext cx="7855437"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Practice 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2" name="Picture 1" descr="Screen shot 2013-06-29 at 1.30.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60" y="1114236"/>
            <a:ext cx="8585200" cy="2946400"/>
          </a:xfrm>
          <a:prstGeom prst="rect">
            <a:avLst/>
          </a:prstGeom>
        </p:spPr>
      </p:pic>
      <p:pic>
        <p:nvPicPr>
          <p:cNvPr id="3" name="Picture 2" descr="Screen shot 2013-06-29 at 1.3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70" y="4350023"/>
            <a:ext cx="8343900" cy="1460500"/>
          </a:xfrm>
          <a:prstGeom prst="rect">
            <a:avLst/>
          </a:prstGeom>
        </p:spPr>
      </p:pic>
    </p:spTree>
    <p:extLst>
      <p:ext uri="{BB962C8B-B14F-4D97-AF65-F5344CB8AC3E}">
        <p14:creationId xmlns:p14="http://schemas.microsoft.com/office/powerpoint/2010/main" val="9083394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960" y="190906"/>
            <a:ext cx="7855437"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Practice 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2" name="Picture 1" descr="Screen shot 2013-06-29 at 1.31.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97" y="3365269"/>
            <a:ext cx="7785100" cy="1155700"/>
          </a:xfrm>
          <a:prstGeom prst="rect">
            <a:avLst/>
          </a:prstGeom>
        </p:spPr>
      </p:pic>
      <p:pic>
        <p:nvPicPr>
          <p:cNvPr id="3" name="Picture 2" descr="Screen shot 2013-06-29 at 1.31.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060" y="4520969"/>
            <a:ext cx="7594600" cy="1384300"/>
          </a:xfrm>
          <a:prstGeom prst="rect">
            <a:avLst/>
          </a:prstGeom>
        </p:spPr>
      </p:pic>
      <p:pic>
        <p:nvPicPr>
          <p:cNvPr id="4" name="Picture 3" descr="Screen shot 2013-06-29 at 1.32.1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30" y="1374822"/>
            <a:ext cx="7327900" cy="1739900"/>
          </a:xfrm>
          <a:prstGeom prst="rect">
            <a:avLst/>
          </a:prstGeom>
        </p:spPr>
      </p:pic>
    </p:spTree>
    <p:extLst>
      <p:ext uri="{BB962C8B-B14F-4D97-AF65-F5344CB8AC3E}">
        <p14:creationId xmlns:p14="http://schemas.microsoft.com/office/powerpoint/2010/main" val="1737801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960" y="190906"/>
            <a:ext cx="7855437"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Practice 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2" name="Picture 1" descr="Screen shot 2013-06-29 at 1.33.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60" y="1354063"/>
            <a:ext cx="7937500" cy="2057400"/>
          </a:xfrm>
          <a:prstGeom prst="rect">
            <a:avLst/>
          </a:prstGeom>
        </p:spPr>
      </p:pic>
      <p:pic>
        <p:nvPicPr>
          <p:cNvPr id="3" name="Picture 2" descr="Screen shot 2013-06-29 at 1.34.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60" y="3793001"/>
            <a:ext cx="8026400" cy="927100"/>
          </a:xfrm>
          <a:prstGeom prst="rect">
            <a:avLst/>
          </a:prstGeom>
        </p:spPr>
      </p:pic>
    </p:spTree>
    <p:extLst>
      <p:ext uri="{BB962C8B-B14F-4D97-AF65-F5344CB8AC3E}">
        <p14:creationId xmlns:p14="http://schemas.microsoft.com/office/powerpoint/2010/main" val="1737801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960" y="190906"/>
            <a:ext cx="7855437"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Practice 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2" name="Picture 1" descr="Screen shot 2013-06-29 at 1.35.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75" y="3864629"/>
            <a:ext cx="8521700" cy="2844800"/>
          </a:xfrm>
          <a:prstGeom prst="rect">
            <a:avLst/>
          </a:prstGeom>
        </p:spPr>
      </p:pic>
      <p:pic>
        <p:nvPicPr>
          <p:cNvPr id="3" name="Picture 2" descr="Screen shot 2013-06-29 at 1.35.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084" y="1114236"/>
            <a:ext cx="8318500" cy="2590800"/>
          </a:xfrm>
          <a:prstGeom prst="rect">
            <a:avLst/>
          </a:prstGeom>
        </p:spPr>
      </p:pic>
    </p:spTree>
    <p:extLst>
      <p:ext uri="{BB962C8B-B14F-4D97-AF65-F5344CB8AC3E}">
        <p14:creationId xmlns:p14="http://schemas.microsoft.com/office/powerpoint/2010/main" val="1737801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4457"/>
            <a:ext cx="8042276" cy="837754"/>
          </a:xfrm>
        </p:spPr>
        <p:txBody>
          <a:bodyPr/>
          <a:lstStyle/>
          <a:p>
            <a:r>
              <a:rPr lang="en-US" b="1" dirty="0" smtClean="0"/>
              <a:t>Exam Preparation</a:t>
            </a:r>
            <a:endParaRPr lang="en-US" b="1" dirty="0"/>
          </a:p>
        </p:txBody>
      </p:sp>
      <p:sp>
        <p:nvSpPr>
          <p:cNvPr id="3" name="Content Placeholder 2"/>
          <p:cNvSpPr>
            <a:spLocks noGrp="1"/>
          </p:cNvSpPr>
          <p:nvPr>
            <p:ph idx="1"/>
          </p:nvPr>
        </p:nvSpPr>
        <p:spPr>
          <a:xfrm>
            <a:off x="279048" y="1763889"/>
            <a:ext cx="8455730" cy="4699000"/>
          </a:xfrm>
        </p:spPr>
        <p:txBody>
          <a:bodyPr>
            <a:normAutofit/>
          </a:bodyPr>
          <a:lstStyle/>
          <a:p>
            <a:r>
              <a:rPr lang="en-US" dirty="0" smtClean="0"/>
              <a:t>Game plan your testing strategy</a:t>
            </a:r>
            <a:endParaRPr lang="en-US" dirty="0"/>
          </a:p>
          <a:p>
            <a:r>
              <a:rPr lang="en-US" dirty="0" smtClean="0"/>
              <a:t>An example of my strategy </a:t>
            </a:r>
          </a:p>
          <a:p>
            <a:pPr lvl="1"/>
            <a:r>
              <a:rPr lang="en-US" dirty="0" smtClean="0"/>
              <a:t>I took the first 100 questions then used the restroom.  Splashed water on my face, stretched, bent over at the waist and shook out my arms to relieve neck tension</a:t>
            </a:r>
          </a:p>
          <a:p>
            <a:pPr lvl="1"/>
            <a:r>
              <a:rPr lang="en-US" dirty="0" smtClean="0"/>
              <a:t>After returning to the exam I finished 50 more questions and stopped after question 150 to have lunch</a:t>
            </a:r>
          </a:p>
          <a:p>
            <a:pPr lvl="1"/>
            <a:r>
              <a:rPr lang="en-US" dirty="0" smtClean="0"/>
              <a:t>After lunch I felt refreshed and finished the last 100  questions without an additional restroom break</a:t>
            </a:r>
          </a:p>
          <a:p>
            <a:r>
              <a:rPr lang="en-US" dirty="0" smtClean="0"/>
              <a:t>I would suggest planning out your exam strategy and making your own milestones for breaking points.  </a:t>
            </a:r>
          </a:p>
        </p:txBody>
      </p:sp>
      <p:sp>
        <p:nvSpPr>
          <p:cNvPr id="4" name="TextBox 3"/>
          <p:cNvSpPr txBox="1"/>
          <p:nvPr/>
        </p:nvSpPr>
        <p:spPr>
          <a:xfrm>
            <a:off x="549275" y="1023643"/>
            <a:ext cx="8042276" cy="523220"/>
          </a:xfrm>
          <a:prstGeom prst="rect">
            <a:avLst/>
          </a:prstGeom>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i="1" dirty="0"/>
              <a:t>The following are tips and exam taking strategy pointers that I collected from various other CISSP’s who had been there and done that along with a few of my own </a:t>
            </a:r>
          </a:p>
        </p:txBody>
      </p:sp>
    </p:spTree>
    <p:extLst>
      <p:ext uri="{BB962C8B-B14F-4D97-AF65-F5344CB8AC3E}">
        <p14:creationId xmlns:p14="http://schemas.microsoft.com/office/powerpoint/2010/main" val="84489392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960" y="190906"/>
            <a:ext cx="7855437"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Practice 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2" name="Picture 1" descr="Screen shot 2013-06-29 at 1.37.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60" y="1309254"/>
            <a:ext cx="7353300" cy="1841500"/>
          </a:xfrm>
          <a:prstGeom prst="rect">
            <a:avLst/>
          </a:prstGeom>
        </p:spPr>
      </p:pic>
      <p:pic>
        <p:nvPicPr>
          <p:cNvPr id="3" name="Picture 2" descr="Screen shot 2013-06-29 at 1.37.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60" y="3771268"/>
            <a:ext cx="8255000" cy="939800"/>
          </a:xfrm>
          <a:prstGeom prst="rect">
            <a:avLst/>
          </a:prstGeom>
        </p:spPr>
      </p:pic>
    </p:spTree>
    <p:extLst>
      <p:ext uri="{BB962C8B-B14F-4D97-AF65-F5344CB8AC3E}">
        <p14:creationId xmlns:p14="http://schemas.microsoft.com/office/powerpoint/2010/main" val="1737801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960" y="190906"/>
            <a:ext cx="7855437"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Practice 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2" name="Picture 1" descr="Screen shot 2013-06-29 at 1.38.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645" y="4390662"/>
            <a:ext cx="8140700" cy="1206500"/>
          </a:xfrm>
          <a:prstGeom prst="rect">
            <a:avLst/>
          </a:prstGeom>
        </p:spPr>
      </p:pic>
      <p:pic>
        <p:nvPicPr>
          <p:cNvPr id="3" name="Picture 2" descr="Screen shot 2013-06-29 at 1.39.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45" y="1699142"/>
            <a:ext cx="8089900" cy="2095500"/>
          </a:xfrm>
          <a:prstGeom prst="rect">
            <a:avLst/>
          </a:prstGeom>
        </p:spPr>
      </p:pic>
    </p:spTree>
    <p:extLst>
      <p:ext uri="{BB962C8B-B14F-4D97-AF65-F5344CB8AC3E}">
        <p14:creationId xmlns:p14="http://schemas.microsoft.com/office/powerpoint/2010/main" val="1737801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960" y="190906"/>
            <a:ext cx="7855437"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Practice 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2" name="Picture 1" descr="Screen shot 2013-06-29 at 1.42.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60" y="1517350"/>
            <a:ext cx="8470900" cy="2311400"/>
          </a:xfrm>
          <a:prstGeom prst="rect">
            <a:avLst/>
          </a:prstGeom>
        </p:spPr>
      </p:pic>
      <p:pic>
        <p:nvPicPr>
          <p:cNvPr id="3" name="Picture 2" descr="Screen shot 2013-06-29 at 1.43.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60" y="4592084"/>
            <a:ext cx="8343900" cy="901700"/>
          </a:xfrm>
          <a:prstGeom prst="rect">
            <a:avLst/>
          </a:prstGeom>
        </p:spPr>
      </p:pic>
    </p:spTree>
    <p:extLst>
      <p:ext uri="{BB962C8B-B14F-4D97-AF65-F5344CB8AC3E}">
        <p14:creationId xmlns:p14="http://schemas.microsoft.com/office/powerpoint/2010/main" val="1737801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960" y="190906"/>
            <a:ext cx="7855437"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Practice 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2" name="Picture 1" descr="Screen shot 2013-06-29 at 1.43.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823" y="3999868"/>
            <a:ext cx="8229600" cy="1422400"/>
          </a:xfrm>
          <a:prstGeom prst="rect">
            <a:avLst/>
          </a:prstGeom>
        </p:spPr>
      </p:pic>
      <p:pic>
        <p:nvPicPr>
          <p:cNvPr id="3" name="Picture 2" descr="Screen shot 2013-06-29 at 1.44.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823" y="1336286"/>
            <a:ext cx="8140700" cy="2082800"/>
          </a:xfrm>
          <a:prstGeom prst="rect">
            <a:avLst/>
          </a:prstGeom>
        </p:spPr>
      </p:pic>
    </p:spTree>
    <p:extLst>
      <p:ext uri="{BB962C8B-B14F-4D97-AF65-F5344CB8AC3E}">
        <p14:creationId xmlns:p14="http://schemas.microsoft.com/office/powerpoint/2010/main" val="1737801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960" y="190906"/>
            <a:ext cx="7855437"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Practice 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2" name="Picture 1" descr="Screen shot 2013-06-29 at 1.45.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340" y="1724831"/>
            <a:ext cx="8661400" cy="1866900"/>
          </a:xfrm>
          <a:prstGeom prst="rect">
            <a:avLst/>
          </a:prstGeom>
        </p:spPr>
      </p:pic>
      <p:pic>
        <p:nvPicPr>
          <p:cNvPr id="3" name="Picture 2" descr="Screen shot 2013-06-29 at 1.45.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40" y="4341862"/>
            <a:ext cx="8318500" cy="1193800"/>
          </a:xfrm>
          <a:prstGeom prst="rect">
            <a:avLst/>
          </a:prstGeom>
        </p:spPr>
      </p:pic>
    </p:spTree>
    <p:extLst>
      <p:ext uri="{BB962C8B-B14F-4D97-AF65-F5344CB8AC3E}">
        <p14:creationId xmlns:p14="http://schemas.microsoft.com/office/powerpoint/2010/main" val="1737801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960" y="190906"/>
            <a:ext cx="7855437"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Practice 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2" name="Picture 1" descr="Screen shot 2013-06-29 at 1.46.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60" y="4029550"/>
            <a:ext cx="8331200" cy="1333500"/>
          </a:xfrm>
          <a:prstGeom prst="rect">
            <a:avLst/>
          </a:prstGeom>
        </p:spPr>
      </p:pic>
      <p:pic>
        <p:nvPicPr>
          <p:cNvPr id="3" name="Picture 2" descr="Screen shot 2013-06-29 at 1.46.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60" y="1564596"/>
            <a:ext cx="6972300" cy="1803400"/>
          </a:xfrm>
          <a:prstGeom prst="rect">
            <a:avLst/>
          </a:prstGeom>
        </p:spPr>
      </p:pic>
    </p:spTree>
    <p:extLst>
      <p:ext uri="{BB962C8B-B14F-4D97-AF65-F5344CB8AC3E}">
        <p14:creationId xmlns:p14="http://schemas.microsoft.com/office/powerpoint/2010/main" val="1737801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960" y="190906"/>
            <a:ext cx="7855437"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Practice 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2" name="Picture 1" descr="Screen shot 2013-06-29 at 1.47.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695" y="1665906"/>
            <a:ext cx="6654800" cy="1778000"/>
          </a:xfrm>
          <a:prstGeom prst="rect">
            <a:avLst/>
          </a:prstGeom>
        </p:spPr>
      </p:pic>
      <p:pic>
        <p:nvPicPr>
          <p:cNvPr id="3" name="Picture 2" descr="Screen shot 2013-06-29 at 1.47.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197" y="3982125"/>
            <a:ext cx="7442200" cy="660400"/>
          </a:xfrm>
          <a:prstGeom prst="rect">
            <a:avLst/>
          </a:prstGeom>
        </p:spPr>
      </p:pic>
    </p:spTree>
    <p:extLst>
      <p:ext uri="{BB962C8B-B14F-4D97-AF65-F5344CB8AC3E}">
        <p14:creationId xmlns:p14="http://schemas.microsoft.com/office/powerpoint/2010/main" val="1737801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960" y="190906"/>
            <a:ext cx="7855437"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Practice 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2" name="Picture 1" descr="Screen shot 2013-06-29 at 1.49.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130" y="3842570"/>
            <a:ext cx="8293100" cy="850900"/>
          </a:xfrm>
          <a:prstGeom prst="rect">
            <a:avLst/>
          </a:prstGeom>
        </p:spPr>
      </p:pic>
      <p:pic>
        <p:nvPicPr>
          <p:cNvPr id="3" name="Picture 2" descr="Screen shot 2013-06-29 at 1.50.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097" y="1498848"/>
            <a:ext cx="7988300" cy="723900"/>
          </a:xfrm>
          <a:prstGeom prst="rect">
            <a:avLst/>
          </a:prstGeom>
        </p:spPr>
      </p:pic>
      <p:pic>
        <p:nvPicPr>
          <p:cNvPr id="4" name="Picture 3" descr="Screen shot 2013-06-29 at 1.50.1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370" y="2222748"/>
            <a:ext cx="5537200" cy="1054100"/>
          </a:xfrm>
          <a:prstGeom prst="rect">
            <a:avLst/>
          </a:prstGeom>
        </p:spPr>
      </p:pic>
    </p:spTree>
    <p:extLst>
      <p:ext uri="{BB962C8B-B14F-4D97-AF65-F5344CB8AC3E}">
        <p14:creationId xmlns:p14="http://schemas.microsoft.com/office/powerpoint/2010/main" val="1737801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960" y="190906"/>
            <a:ext cx="7855437"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Practice 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2" name="Picture 1" descr="Screen shot 2013-06-29 at 1.52.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60" y="1384872"/>
            <a:ext cx="8191500" cy="2044700"/>
          </a:xfrm>
          <a:prstGeom prst="rect">
            <a:avLst/>
          </a:prstGeom>
        </p:spPr>
      </p:pic>
      <p:pic>
        <p:nvPicPr>
          <p:cNvPr id="3" name="Picture 2" descr="Screen shot 2013-06-29 at 1.52.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160" y="4166600"/>
            <a:ext cx="8242300" cy="1384300"/>
          </a:xfrm>
          <a:prstGeom prst="rect">
            <a:avLst/>
          </a:prstGeom>
        </p:spPr>
      </p:pic>
    </p:spTree>
    <p:extLst>
      <p:ext uri="{BB962C8B-B14F-4D97-AF65-F5344CB8AC3E}">
        <p14:creationId xmlns:p14="http://schemas.microsoft.com/office/powerpoint/2010/main" val="1737801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960" y="190906"/>
            <a:ext cx="7855437"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Practice 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2" name="Picture 1" descr="Screen shot 2013-06-29 at 1.53.2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60" y="4134269"/>
            <a:ext cx="7924800" cy="901700"/>
          </a:xfrm>
          <a:prstGeom prst="rect">
            <a:avLst/>
          </a:prstGeom>
        </p:spPr>
      </p:pic>
      <p:pic>
        <p:nvPicPr>
          <p:cNvPr id="3" name="Picture 2" descr="Screen shot 2013-06-29 at 1.53.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60" y="1484114"/>
            <a:ext cx="7480300" cy="1993900"/>
          </a:xfrm>
          <a:prstGeom prst="rect">
            <a:avLst/>
          </a:prstGeom>
        </p:spPr>
      </p:pic>
    </p:spTree>
    <p:extLst>
      <p:ext uri="{BB962C8B-B14F-4D97-AF65-F5344CB8AC3E}">
        <p14:creationId xmlns:p14="http://schemas.microsoft.com/office/powerpoint/2010/main" val="1737801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4457"/>
            <a:ext cx="8042276" cy="837754"/>
          </a:xfrm>
        </p:spPr>
        <p:txBody>
          <a:bodyPr/>
          <a:lstStyle/>
          <a:p>
            <a:r>
              <a:rPr lang="en-US" b="1" dirty="0" smtClean="0"/>
              <a:t>Exam Preparation</a:t>
            </a:r>
            <a:endParaRPr lang="en-US" b="1" dirty="0"/>
          </a:p>
        </p:txBody>
      </p:sp>
      <p:sp>
        <p:nvSpPr>
          <p:cNvPr id="3" name="Content Placeholder 2"/>
          <p:cNvSpPr>
            <a:spLocks noGrp="1"/>
          </p:cNvSpPr>
          <p:nvPr>
            <p:ph idx="1"/>
          </p:nvPr>
        </p:nvSpPr>
        <p:spPr>
          <a:xfrm>
            <a:off x="279048" y="1763889"/>
            <a:ext cx="8455730" cy="4699000"/>
          </a:xfrm>
        </p:spPr>
        <p:txBody>
          <a:bodyPr>
            <a:normAutofit fontScale="85000" lnSpcReduction="20000"/>
          </a:bodyPr>
          <a:lstStyle/>
          <a:p>
            <a:r>
              <a:rPr lang="en-US" dirty="0" smtClean="0"/>
              <a:t>Modify your exam approach accordingly but plan on taking a break to help regain your focus at some point</a:t>
            </a:r>
          </a:p>
          <a:p>
            <a:r>
              <a:rPr lang="en-US" dirty="0" smtClean="0"/>
              <a:t>DO NOT SECOND GUESS YOURSELF.  I would suggest going with your initial instinct and do your best to refrain from going back and changing answers once you have completed a question. </a:t>
            </a:r>
          </a:p>
          <a:p>
            <a:r>
              <a:rPr lang="en-US" dirty="0" smtClean="0"/>
              <a:t>Eliminate the answers you </a:t>
            </a:r>
            <a:r>
              <a:rPr lang="en-US" u="sng" dirty="0" smtClean="0"/>
              <a:t>know</a:t>
            </a:r>
            <a:r>
              <a:rPr lang="en-US" dirty="0" smtClean="0"/>
              <a:t> are incorrect</a:t>
            </a:r>
          </a:p>
          <a:p>
            <a:pPr lvl="1"/>
            <a:r>
              <a:rPr lang="en-US" dirty="0" smtClean="0"/>
              <a:t>Pick the best possible answer from the responses that are left</a:t>
            </a:r>
          </a:p>
          <a:p>
            <a:r>
              <a:rPr lang="en-US" dirty="0" smtClean="0"/>
              <a:t>It is easy to be intimidated by this test. (I was</a:t>
            </a:r>
            <a:r>
              <a:rPr lang="en-US" dirty="0"/>
              <a:t>)</a:t>
            </a:r>
            <a:r>
              <a:rPr lang="en-US" dirty="0" smtClean="0"/>
              <a:t>  </a:t>
            </a:r>
          </a:p>
          <a:p>
            <a:r>
              <a:rPr lang="en-US" dirty="0" smtClean="0"/>
              <a:t>Try not to be intimidated but give it the respect it deserves.</a:t>
            </a:r>
          </a:p>
          <a:p>
            <a:r>
              <a:rPr lang="en-US" dirty="0" smtClean="0"/>
              <a:t>It might not seem like it but it is possible to pass the exam </a:t>
            </a:r>
            <a:r>
              <a:rPr lang="en-US" dirty="0" smtClean="0">
                <a:sym typeface="Wingdings"/>
              </a:rPr>
              <a:t> keep that in mind but realize it will take a lot of hard work and dedication to achieve your ultimate goal of a passing grade</a:t>
            </a:r>
            <a:endParaRPr lang="en-US" dirty="0" smtClean="0"/>
          </a:p>
        </p:txBody>
      </p:sp>
      <p:sp>
        <p:nvSpPr>
          <p:cNvPr id="4" name="TextBox 3"/>
          <p:cNvSpPr txBox="1"/>
          <p:nvPr/>
        </p:nvSpPr>
        <p:spPr>
          <a:xfrm>
            <a:off x="549275" y="1023643"/>
            <a:ext cx="8042276" cy="523220"/>
          </a:xfrm>
          <a:prstGeom prst="rect">
            <a:avLst/>
          </a:prstGeom>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i="1" dirty="0"/>
              <a:t>The following are tips and exam taking strategy pointers that I collected from various other CISSP’s who had been there and done that along with a few of my own </a:t>
            </a:r>
          </a:p>
        </p:txBody>
      </p:sp>
    </p:spTree>
    <p:extLst>
      <p:ext uri="{BB962C8B-B14F-4D97-AF65-F5344CB8AC3E}">
        <p14:creationId xmlns:p14="http://schemas.microsoft.com/office/powerpoint/2010/main" val="617423564"/>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960" y="190906"/>
            <a:ext cx="7855437"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Practice 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2" name="Picture 1" descr="Screen shot 2013-06-29 at 1.59.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648" y="1350527"/>
            <a:ext cx="8255000" cy="3124200"/>
          </a:xfrm>
          <a:prstGeom prst="rect">
            <a:avLst/>
          </a:prstGeom>
        </p:spPr>
      </p:pic>
      <p:pic>
        <p:nvPicPr>
          <p:cNvPr id="3" name="Picture 2" descr="Screen shot 2013-06-29 at 1.59.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497" y="4721879"/>
            <a:ext cx="7962900" cy="1130300"/>
          </a:xfrm>
          <a:prstGeom prst="rect">
            <a:avLst/>
          </a:prstGeom>
        </p:spPr>
      </p:pic>
    </p:spTree>
    <p:extLst>
      <p:ext uri="{BB962C8B-B14F-4D97-AF65-F5344CB8AC3E}">
        <p14:creationId xmlns:p14="http://schemas.microsoft.com/office/powerpoint/2010/main" val="1737801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960" y="190906"/>
            <a:ext cx="7855437"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Practice 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2" name="Picture 1" descr="Screen shot 2013-06-29 at 2.00.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262" y="4131876"/>
            <a:ext cx="8394700" cy="685800"/>
          </a:xfrm>
          <a:prstGeom prst="rect">
            <a:avLst/>
          </a:prstGeom>
        </p:spPr>
      </p:pic>
      <p:pic>
        <p:nvPicPr>
          <p:cNvPr id="3" name="Picture 2" descr="Screen shot 2013-06-29 at 2.00.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60" y="1471414"/>
            <a:ext cx="8229600" cy="2019300"/>
          </a:xfrm>
          <a:prstGeom prst="rect">
            <a:avLst/>
          </a:prstGeom>
        </p:spPr>
      </p:pic>
    </p:spTree>
    <p:extLst>
      <p:ext uri="{BB962C8B-B14F-4D97-AF65-F5344CB8AC3E}">
        <p14:creationId xmlns:p14="http://schemas.microsoft.com/office/powerpoint/2010/main" val="1737801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960" y="190906"/>
            <a:ext cx="7855437"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Practice 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2" name="Picture 1" descr="Screen shot 2013-06-29 at 2.01.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60" y="1663401"/>
            <a:ext cx="8102600" cy="2019300"/>
          </a:xfrm>
          <a:prstGeom prst="rect">
            <a:avLst/>
          </a:prstGeom>
        </p:spPr>
      </p:pic>
      <p:pic>
        <p:nvPicPr>
          <p:cNvPr id="3" name="Picture 2" descr="Screen shot 2013-06-29 at 2.01.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60" y="4614656"/>
            <a:ext cx="8229600" cy="901700"/>
          </a:xfrm>
          <a:prstGeom prst="rect">
            <a:avLst/>
          </a:prstGeom>
        </p:spPr>
      </p:pic>
    </p:spTree>
    <p:extLst>
      <p:ext uri="{BB962C8B-B14F-4D97-AF65-F5344CB8AC3E}">
        <p14:creationId xmlns:p14="http://schemas.microsoft.com/office/powerpoint/2010/main" val="1737801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960" y="190906"/>
            <a:ext cx="7855437"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Practice 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2" name="Picture 1" descr="Screen shot 2013-06-29 at 2.02.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60" y="4337905"/>
            <a:ext cx="7975600" cy="1130300"/>
          </a:xfrm>
          <a:prstGeom prst="rect">
            <a:avLst/>
          </a:prstGeom>
        </p:spPr>
      </p:pic>
      <p:pic>
        <p:nvPicPr>
          <p:cNvPr id="3" name="Picture 2" descr="Screen shot 2013-06-29 at 2.02.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60" y="1561655"/>
            <a:ext cx="8420100" cy="2311400"/>
          </a:xfrm>
          <a:prstGeom prst="rect">
            <a:avLst/>
          </a:prstGeom>
        </p:spPr>
      </p:pic>
    </p:spTree>
    <p:extLst>
      <p:ext uri="{BB962C8B-B14F-4D97-AF65-F5344CB8AC3E}">
        <p14:creationId xmlns:p14="http://schemas.microsoft.com/office/powerpoint/2010/main" val="1737801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960" y="190906"/>
            <a:ext cx="7855437"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Practice 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3" name="Picture 2" descr="Screen shot 2013-06-29 at 2.04.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5934"/>
            <a:ext cx="7797800" cy="609600"/>
          </a:xfrm>
          <a:prstGeom prst="rect">
            <a:avLst/>
          </a:prstGeom>
        </p:spPr>
      </p:pic>
      <p:pic>
        <p:nvPicPr>
          <p:cNvPr id="4" name="Picture 3" descr="Screen shot 2013-06-29 at 2.05.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36" y="1661257"/>
            <a:ext cx="4444642" cy="5034290"/>
          </a:xfrm>
          <a:prstGeom prst="rect">
            <a:avLst/>
          </a:prstGeom>
        </p:spPr>
      </p:pic>
      <p:pic>
        <p:nvPicPr>
          <p:cNvPr id="6" name="Picture 5" descr="Screen shot 2013-06-29 at 2.06.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9597" y="1434330"/>
            <a:ext cx="3733800" cy="1473200"/>
          </a:xfrm>
          <a:prstGeom prst="rect">
            <a:avLst/>
          </a:prstGeom>
        </p:spPr>
      </p:pic>
      <p:sp>
        <p:nvSpPr>
          <p:cNvPr id="8" name="TextBox 7"/>
          <p:cNvSpPr txBox="1"/>
          <p:nvPr/>
        </p:nvSpPr>
        <p:spPr>
          <a:xfrm>
            <a:off x="4710434" y="3662523"/>
            <a:ext cx="4045952" cy="1754327"/>
          </a:xfrm>
          <a:prstGeom prst="rect">
            <a:avLst/>
          </a:prstGeom>
          <a:noFill/>
        </p:spPr>
        <p:txBody>
          <a:bodyPr wrap="square" rtlCol="0">
            <a:spAutoFit/>
          </a:bodyPr>
          <a:lstStyle/>
          <a:p>
            <a:r>
              <a:rPr lang="en-US" b="1" dirty="0" smtClean="0"/>
              <a:t>26. C. </a:t>
            </a:r>
            <a:r>
              <a:rPr lang="en-US" dirty="0" smtClean="0"/>
              <a:t>Network redundancy is duplicated network equipment that can provide a backup in case of network failures.  This technology protects the company from single points of failure</a:t>
            </a:r>
            <a:endParaRPr lang="en-US" b="1" dirty="0"/>
          </a:p>
        </p:txBody>
      </p:sp>
    </p:spTree>
    <p:extLst>
      <p:ext uri="{BB962C8B-B14F-4D97-AF65-F5344CB8AC3E}">
        <p14:creationId xmlns:p14="http://schemas.microsoft.com/office/powerpoint/2010/main" val="1737801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706562"/>
          </a:xfrm>
        </p:spPr>
        <p:txBody>
          <a:bodyPr/>
          <a:lstStyle/>
          <a:p>
            <a:r>
              <a:rPr lang="en-US" dirty="0" smtClean="0"/>
              <a:t>Now we will look at some</a:t>
            </a:r>
            <a:r>
              <a:rPr lang="en-US" dirty="0"/>
              <a:t> </a:t>
            </a:r>
            <a:r>
              <a:rPr lang="en-US" dirty="0" smtClean="0"/>
              <a:t>additional questions </a:t>
            </a:r>
            <a:endParaRPr lang="en-US" sz="4800" b="1" dirty="0"/>
          </a:p>
        </p:txBody>
      </p:sp>
      <p:sp>
        <p:nvSpPr>
          <p:cNvPr id="3" name="Content Placeholder 2"/>
          <p:cNvSpPr>
            <a:spLocks noGrp="1"/>
          </p:cNvSpPr>
          <p:nvPr>
            <p:ph idx="1"/>
          </p:nvPr>
        </p:nvSpPr>
        <p:spPr/>
        <p:txBody>
          <a:bodyPr/>
          <a:lstStyle/>
          <a:p>
            <a:endParaRPr lang="en-US" dirty="0">
              <a:hlinkClick r:id="rId2"/>
            </a:endParaRPr>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905000"/>
            <a:ext cx="28956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59141" y="5242264"/>
            <a:ext cx="5867400" cy="646331"/>
          </a:xfrm>
          <a:prstGeom prst="rect">
            <a:avLst/>
          </a:prstGeom>
          <a:noFill/>
        </p:spPr>
        <p:txBody>
          <a:bodyPr wrap="square" rtlCol="0">
            <a:spAutoFit/>
          </a:bodyPr>
          <a:lstStyle/>
          <a:p>
            <a:r>
              <a:rPr lang="en-US" i="1" dirty="0" smtClean="0"/>
              <a:t>These questions are from the Official CISSP CBK study guide version 2.  </a:t>
            </a:r>
            <a:endParaRPr lang="en-US" i="1" dirty="0"/>
          </a:p>
        </p:txBody>
      </p:sp>
    </p:spTree>
    <p:extLst>
      <p:ext uri="{BB962C8B-B14F-4D97-AF65-F5344CB8AC3E}">
        <p14:creationId xmlns:p14="http://schemas.microsoft.com/office/powerpoint/2010/main" val="13227276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u="sng" dirty="0" smtClean="0"/>
              <a:t>Question 1</a:t>
            </a:r>
            <a:r>
              <a:rPr lang="en-US" sz="2000" dirty="0" smtClean="0"/>
              <a:t/>
            </a:r>
            <a:br>
              <a:rPr lang="en-US" sz="2000" dirty="0" smtClean="0"/>
            </a:br>
            <a:r>
              <a:rPr lang="en-US" sz="2000" dirty="0" smtClean="0"/>
              <a:t>In the event of a security incident, one of the primary objectives of the operations staff is to ensure that…</a:t>
            </a:r>
            <a:endParaRPr lang="en-US" sz="2000" dirty="0"/>
          </a:p>
        </p:txBody>
      </p:sp>
      <p:sp>
        <p:nvSpPr>
          <p:cNvPr id="3" name="Content Placeholder 2"/>
          <p:cNvSpPr>
            <a:spLocks noGrp="1"/>
          </p:cNvSpPr>
          <p:nvPr>
            <p:ph idx="1"/>
          </p:nvPr>
        </p:nvSpPr>
        <p:spPr>
          <a:xfrm>
            <a:off x="457200" y="1600201"/>
            <a:ext cx="8229600" cy="2438400"/>
          </a:xfrm>
        </p:spPr>
        <p:txBody>
          <a:bodyPr>
            <a:normAutofit fontScale="85000" lnSpcReduction="10000"/>
          </a:bodyPr>
          <a:lstStyle/>
          <a:p>
            <a:pPr marL="0" indent="0">
              <a:buNone/>
            </a:pPr>
            <a:r>
              <a:rPr lang="en-US" dirty="0" smtClean="0"/>
              <a:t>A.	</a:t>
            </a:r>
            <a:r>
              <a:rPr lang="en-US" sz="2000" dirty="0"/>
              <a:t>t</a:t>
            </a:r>
            <a:r>
              <a:rPr lang="en-US" sz="2000" dirty="0" smtClean="0"/>
              <a:t>he attackers are detected and stopped</a:t>
            </a:r>
            <a:r>
              <a:rPr lang="en-US" dirty="0" smtClean="0"/>
              <a:t>	</a:t>
            </a:r>
          </a:p>
          <a:p>
            <a:pPr marL="0" indent="0">
              <a:buNone/>
            </a:pPr>
            <a:r>
              <a:rPr lang="en-US" dirty="0" smtClean="0"/>
              <a:t>B.	</a:t>
            </a:r>
            <a:r>
              <a:rPr lang="en-US" sz="2000" dirty="0"/>
              <a:t>t</a:t>
            </a:r>
            <a:r>
              <a:rPr lang="en-US" sz="2000" dirty="0" smtClean="0"/>
              <a:t>here is minimum disruption to the organization’s activities</a:t>
            </a:r>
            <a:endParaRPr lang="en-US" dirty="0" smtClean="0"/>
          </a:p>
          <a:p>
            <a:pPr marL="0" indent="0">
              <a:buNone/>
            </a:pPr>
            <a:r>
              <a:rPr lang="en-US" dirty="0" smtClean="0"/>
              <a:t>C.	</a:t>
            </a:r>
            <a:r>
              <a:rPr lang="en-US" sz="2000" dirty="0" smtClean="0"/>
              <a:t>appropriate documentation about the event is maintained as chain of 	evidence</a:t>
            </a:r>
            <a:r>
              <a:rPr lang="en-US" dirty="0" smtClean="0"/>
              <a:t>	</a:t>
            </a:r>
          </a:p>
          <a:p>
            <a:pPr marL="0" indent="0">
              <a:buNone/>
            </a:pPr>
            <a:r>
              <a:rPr lang="en-US" dirty="0" smtClean="0"/>
              <a:t>D.	</a:t>
            </a:r>
            <a:r>
              <a:rPr lang="en-US" sz="2000" dirty="0" smtClean="0"/>
              <a:t>the affected systems are immediately shut off to limit the impact.</a:t>
            </a:r>
            <a:endParaRPr lang="en-US" dirty="0" smtClean="0"/>
          </a:p>
          <a:p>
            <a:pPr marL="0" indent="0">
              <a:buNone/>
            </a:pPr>
            <a:endParaRPr lang="en-US" dirty="0"/>
          </a:p>
        </p:txBody>
      </p:sp>
      <p:sp>
        <p:nvSpPr>
          <p:cNvPr id="4" name="TextBox 3"/>
          <p:cNvSpPr txBox="1"/>
          <p:nvPr/>
        </p:nvSpPr>
        <p:spPr>
          <a:xfrm>
            <a:off x="533400" y="4343400"/>
            <a:ext cx="8001000" cy="1969770"/>
          </a:xfrm>
          <a:prstGeom prst="rect">
            <a:avLst/>
          </a:prstGeom>
          <a:noFill/>
        </p:spPr>
        <p:txBody>
          <a:bodyPr wrap="square" rtlCol="0">
            <a:spAutoFit/>
          </a:bodyPr>
          <a:lstStyle/>
          <a:p>
            <a:r>
              <a:rPr lang="en-US" sz="2400" b="1" u="sng" dirty="0" smtClean="0"/>
              <a:t>Question 1 Answer</a:t>
            </a:r>
          </a:p>
          <a:p>
            <a:r>
              <a:rPr lang="en-US" sz="1400" b="1" i="1" dirty="0" smtClean="0"/>
              <a:t>Correct answer is B</a:t>
            </a:r>
            <a:r>
              <a:rPr lang="en-US" sz="1400" i="1" dirty="0" smtClean="0"/>
              <a:t>.  While the operations staff may be able to detect the attack and in some cases the attackers, there is very little that the operations staff can do to stop them.  All actions taken by the operations staff as they respond to handle the security incident must follow established protocols and be documented, but this is not their primary objective.  The affected systems must only be shut off after necessary data or evidence that will be admissible in court is collected.  The best answer choice is that the operations staff must maintain operational resilience; i.e., there is minimum disruption to the organization’s activities.      </a:t>
            </a:r>
            <a:endParaRPr lang="en-US" sz="2400" dirty="0"/>
          </a:p>
        </p:txBody>
      </p:sp>
    </p:spTree>
    <p:extLst>
      <p:ext uri="{BB962C8B-B14F-4D97-AF65-F5344CB8AC3E}">
        <p14:creationId xmlns:p14="http://schemas.microsoft.com/office/powerpoint/2010/main" val="4120885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2400" b="1" u="sng" dirty="0" smtClean="0"/>
              <a:t>Question 2</a:t>
            </a:r>
            <a:r>
              <a:rPr lang="en-US" sz="2000" dirty="0" smtClean="0"/>
              <a:t/>
            </a:r>
            <a:br>
              <a:rPr lang="en-US" sz="2000" dirty="0" smtClean="0"/>
            </a:br>
            <a:r>
              <a:rPr lang="en-US" sz="2000" dirty="0" smtClean="0"/>
              <a:t>For which of the following groups is the threat of unauthorized disclosure of sensitive information most likely to go unnoticed in the absence of auditing?</a:t>
            </a:r>
            <a:endParaRPr lang="en-US" sz="2000" dirty="0"/>
          </a:p>
        </p:txBody>
      </p:sp>
      <p:sp>
        <p:nvSpPr>
          <p:cNvPr id="3" name="Content Placeholder 2"/>
          <p:cNvSpPr>
            <a:spLocks noGrp="1"/>
          </p:cNvSpPr>
          <p:nvPr>
            <p:ph idx="1"/>
          </p:nvPr>
        </p:nvSpPr>
        <p:spPr>
          <a:xfrm>
            <a:off x="457200" y="1600201"/>
            <a:ext cx="8229600" cy="2438400"/>
          </a:xfrm>
        </p:spPr>
        <p:txBody>
          <a:bodyPr>
            <a:normAutofit/>
          </a:bodyPr>
          <a:lstStyle/>
          <a:p>
            <a:pPr marL="0" indent="0">
              <a:buNone/>
            </a:pPr>
            <a:r>
              <a:rPr lang="en-US" dirty="0" smtClean="0"/>
              <a:t>A.	</a:t>
            </a:r>
            <a:r>
              <a:rPr lang="en-US" sz="2000" dirty="0" smtClean="0"/>
              <a:t>Malicious software (malware)</a:t>
            </a:r>
            <a:endParaRPr lang="en-US" dirty="0" smtClean="0"/>
          </a:p>
          <a:p>
            <a:pPr marL="0" indent="0">
              <a:buNone/>
            </a:pPr>
            <a:r>
              <a:rPr lang="en-US" dirty="0" smtClean="0"/>
              <a:t>B.	</a:t>
            </a:r>
            <a:r>
              <a:rPr lang="en-US" sz="2000" dirty="0" smtClean="0"/>
              <a:t>Hacker or cracker</a:t>
            </a:r>
            <a:endParaRPr lang="en-US" dirty="0" smtClean="0"/>
          </a:p>
          <a:p>
            <a:pPr marL="0" indent="0">
              <a:buNone/>
            </a:pPr>
            <a:r>
              <a:rPr lang="en-US" dirty="0" smtClean="0"/>
              <a:t>C.	</a:t>
            </a:r>
            <a:r>
              <a:rPr lang="en-US" sz="2000" dirty="0" smtClean="0"/>
              <a:t>Disgruntled employee</a:t>
            </a:r>
            <a:r>
              <a:rPr lang="en-US" dirty="0" smtClean="0"/>
              <a:t>	</a:t>
            </a:r>
          </a:p>
          <a:p>
            <a:pPr marL="0" indent="0">
              <a:buNone/>
            </a:pPr>
            <a:r>
              <a:rPr lang="en-US" dirty="0" smtClean="0"/>
              <a:t>D.	</a:t>
            </a:r>
            <a:r>
              <a:rPr lang="en-US" sz="2000" dirty="0" smtClean="0"/>
              <a:t>Auditors</a:t>
            </a:r>
            <a:endParaRPr lang="en-US" dirty="0" smtClean="0"/>
          </a:p>
          <a:p>
            <a:pPr marL="0" indent="0">
              <a:buNone/>
            </a:pPr>
            <a:endParaRPr lang="en-US" dirty="0"/>
          </a:p>
        </p:txBody>
      </p:sp>
      <p:sp>
        <p:nvSpPr>
          <p:cNvPr id="4" name="TextBox 3"/>
          <p:cNvSpPr txBox="1"/>
          <p:nvPr/>
        </p:nvSpPr>
        <p:spPr>
          <a:xfrm>
            <a:off x="533400" y="4343400"/>
            <a:ext cx="8001000" cy="1754327"/>
          </a:xfrm>
          <a:prstGeom prst="rect">
            <a:avLst/>
          </a:prstGeom>
          <a:noFill/>
        </p:spPr>
        <p:txBody>
          <a:bodyPr wrap="square" rtlCol="0">
            <a:spAutoFit/>
          </a:bodyPr>
          <a:lstStyle/>
          <a:p>
            <a:r>
              <a:rPr lang="en-US" sz="2400" b="1" u="sng" dirty="0" smtClean="0"/>
              <a:t>Question 2 Answer</a:t>
            </a:r>
          </a:p>
          <a:p>
            <a:r>
              <a:rPr lang="en-US" sz="1400" b="1" i="1" dirty="0" smtClean="0"/>
              <a:t>Correct answer is C.  </a:t>
            </a:r>
            <a:r>
              <a:rPr lang="en-US" sz="1400" i="1" dirty="0" smtClean="0"/>
              <a:t>Insiders (employees, contractors, etc.) can have access to information that they should not be allowed to and in the absence of auditing (logging) their actions can go unnoticed.  Encryption can provide controls over unauthorized disclosure.  External attacker (hacker or cracker) activity and malware usually raise alerts on intrusion detection systems (IDS).  Auditors may have the need and authorization for the disclosure of sensitive information and this access is often monitored.       </a:t>
            </a:r>
            <a:endParaRPr lang="en-US" sz="2400" dirty="0"/>
          </a:p>
        </p:txBody>
      </p:sp>
    </p:spTree>
    <p:extLst>
      <p:ext uri="{BB962C8B-B14F-4D97-AF65-F5344CB8AC3E}">
        <p14:creationId xmlns:p14="http://schemas.microsoft.com/office/powerpoint/2010/main" val="26300217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u="sng" dirty="0" smtClean="0"/>
              <a:t>Question 3</a:t>
            </a:r>
            <a:r>
              <a:rPr lang="en-US" sz="2000" dirty="0" smtClean="0"/>
              <a:t/>
            </a:r>
            <a:br>
              <a:rPr lang="en-US" sz="2000" dirty="0" smtClean="0"/>
            </a:br>
            <a:r>
              <a:rPr lang="en-US" sz="2000" dirty="0" smtClean="0"/>
              <a:t>Which of the following provides controlled and </a:t>
            </a:r>
            <a:r>
              <a:rPr lang="en-US" sz="2000" dirty="0" err="1" smtClean="0"/>
              <a:t>unintercepted</a:t>
            </a:r>
            <a:r>
              <a:rPr lang="en-US" sz="2000" dirty="0" smtClean="0"/>
              <a:t> interfaces into privileged user functions?</a:t>
            </a:r>
            <a:endParaRPr lang="en-US" sz="2000" dirty="0"/>
          </a:p>
        </p:txBody>
      </p:sp>
      <p:sp>
        <p:nvSpPr>
          <p:cNvPr id="3" name="Content Placeholder 2"/>
          <p:cNvSpPr>
            <a:spLocks noGrp="1"/>
          </p:cNvSpPr>
          <p:nvPr>
            <p:ph idx="1"/>
          </p:nvPr>
        </p:nvSpPr>
        <p:spPr>
          <a:xfrm>
            <a:off x="457200" y="1600201"/>
            <a:ext cx="8229600" cy="2438400"/>
          </a:xfrm>
        </p:spPr>
        <p:txBody>
          <a:bodyPr>
            <a:normAutofit/>
          </a:bodyPr>
          <a:lstStyle/>
          <a:p>
            <a:pPr marL="0" indent="0">
              <a:buNone/>
            </a:pPr>
            <a:r>
              <a:rPr lang="en-US" dirty="0" smtClean="0"/>
              <a:t>A.	</a:t>
            </a:r>
            <a:r>
              <a:rPr lang="en-US" sz="2000" dirty="0" smtClean="0"/>
              <a:t>Ring protection</a:t>
            </a:r>
            <a:endParaRPr lang="en-US" dirty="0" smtClean="0"/>
          </a:p>
          <a:p>
            <a:pPr marL="0" indent="0">
              <a:buNone/>
            </a:pPr>
            <a:r>
              <a:rPr lang="en-US" dirty="0" smtClean="0"/>
              <a:t>B.	</a:t>
            </a:r>
            <a:r>
              <a:rPr lang="en-US" sz="2000" dirty="0" smtClean="0"/>
              <a:t>Anti-malware</a:t>
            </a:r>
            <a:endParaRPr lang="en-US" dirty="0" smtClean="0"/>
          </a:p>
          <a:p>
            <a:pPr marL="0" indent="0">
              <a:buNone/>
            </a:pPr>
            <a:r>
              <a:rPr lang="en-US" dirty="0" smtClean="0"/>
              <a:t>C.	</a:t>
            </a:r>
            <a:r>
              <a:rPr lang="en-US" sz="2000" dirty="0" smtClean="0"/>
              <a:t>Maintenance hooks</a:t>
            </a:r>
            <a:r>
              <a:rPr lang="en-US" dirty="0" smtClean="0"/>
              <a:t>	</a:t>
            </a:r>
          </a:p>
          <a:p>
            <a:pPr marL="0" indent="0">
              <a:buNone/>
            </a:pPr>
            <a:r>
              <a:rPr lang="en-US" dirty="0" smtClean="0"/>
              <a:t>D.	</a:t>
            </a:r>
            <a:r>
              <a:rPr lang="en-US" sz="2000" dirty="0" smtClean="0"/>
              <a:t>Trusted paths</a:t>
            </a:r>
            <a:endParaRPr lang="en-US" dirty="0" smtClean="0"/>
          </a:p>
          <a:p>
            <a:pPr marL="0" indent="0">
              <a:buNone/>
            </a:pPr>
            <a:endParaRPr lang="en-US" dirty="0"/>
          </a:p>
        </p:txBody>
      </p:sp>
      <p:sp>
        <p:nvSpPr>
          <p:cNvPr id="4" name="TextBox 3"/>
          <p:cNvSpPr txBox="1"/>
          <p:nvPr/>
        </p:nvSpPr>
        <p:spPr>
          <a:xfrm>
            <a:off x="533400" y="4343400"/>
            <a:ext cx="8001000" cy="1969770"/>
          </a:xfrm>
          <a:prstGeom prst="rect">
            <a:avLst/>
          </a:prstGeom>
          <a:noFill/>
        </p:spPr>
        <p:txBody>
          <a:bodyPr wrap="square" rtlCol="0">
            <a:spAutoFit/>
          </a:bodyPr>
          <a:lstStyle/>
          <a:p>
            <a:r>
              <a:rPr lang="en-US" sz="2400" b="1" u="sng" dirty="0" smtClean="0"/>
              <a:t>Question 3 Answer</a:t>
            </a:r>
          </a:p>
          <a:p>
            <a:r>
              <a:rPr lang="en-US" sz="1400" b="1" i="1" dirty="0" smtClean="0"/>
              <a:t>Correct answer is D.  </a:t>
            </a:r>
            <a:r>
              <a:rPr lang="en-US" sz="1400" i="1" dirty="0" smtClean="0"/>
              <a:t>Ring protection can be used to enforce boundary control between kernel functions and end-user controls.  Anti-malware software is used to protect against malicious software.  Maintenance hooks are coding constructs written by the software developer for troubleshooting and impersonation purposes, but can be a potential backdoor for malicious software.  Trusted paths provide trustworthy interfaces into privileged user functions and are intended to provide a way to ensure that any communications over that path cannot be intercepted or corrupted.      </a:t>
            </a:r>
            <a:endParaRPr lang="en-US" sz="2400" dirty="0"/>
          </a:p>
        </p:txBody>
      </p:sp>
    </p:spTree>
    <p:extLst>
      <p:ext uri="{BB962C8B-B14F-4D97-AF65-F5344CB8AC3E}">
        <p14:creationId xmlns:p14="http://schemas.microsoft.com/office/powerpoint/2010/main" val="21138260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u="sng" dirty="0" smtClean="0"/>
              <a:t>Question 4</a:t>
            </a:r>
            <a:r>
              <a:rPr lang="en-US" sz="2000" dirty="0" smtClean="0"/>
              <a:t/>
            </a:r>
            <a:br>
              <a:rPr lang="en-US" sz="2000" dirty="0" smtClean="0"/>
            </a:br>
            <a:r>
              <a:rPr lang="en-US" sz="2000" dirty="0" smtClean="0"/>
              <a:t>The doors of a data center opens up in the event of a fire.  This is an example of…</a:t>
            </a:r>
            <a:endParaRPr lang="en-US" sz="2000" dirty="0"/>
          </a:p>
        </p:txBody>
      </p:sp>
      <p:sp>
        <p:nvSpPr>
          <p:cNvPr id="3" name="Content Placeholder 2"/>
          <p:cNvSpPr>
            <a:spLocks noGrp="1"/>
          </p:cNvSpPr>
          <p:nvPr>
            <p:ph idx="1"/>
          </p:nvPr>
        </p:nvSpPr>
        <p:spPr>
          <a:xfrm>
            <a:off x="457200" y="1600201"/>
            <a:ext cx="8229600" cy="2438400"/>
          </a:xfrm>
        </p:spPr>
        <p:txBody>
          <a:bodyPr>
            <a:normAutofit/>
          </a:bodyPr>
          <a:lstStyle/>
          <a:p>
            <a:pPr marL="0" indent="0">
              <a:buNone/>
            </a:pPr>
            <a:r>
              <a:rPr lang="en-US" dirty="0" smtClean="0"/>
              <a:t>A.	</a:t>
            </a:r>
            <a:r>
              <a:rPr lang="en-US" sz="2000" dirty="0" smtClean="0"/>
              <a:t>Fail-safe</a:t>
            </a:r>
            <a:endParaRPr lang="en-US" dirty="0" smtClean="0"/>
          </a:p>
          <a:p>
            <a:pPr marL="0" indent="0">
              <a:buNone/>
            </a:pPr>
            <a:r>
              <a:rPr lang="en-US" dirty="0" smtClean="0"/>
              <a:t>B.	</a:t>
            </a:r>
            <a:r>
              <a:rPr lang="en-US" sz="2000" dirty="0" smtClean="0"/>
              <a:t>Fail-secure</a:t>
            </a:r>
            <a:endParaRPr lang="en-US" dirty="0" smtClean="0"/>
          </a:p>
          <a:p>
            <a:pPr marL="0" indent="0">
              <a:buNone/>
            </a:pPr>
            <a:r>
              <a:rPr lang="en-US" dirty="0" smtClean="0"/>
              <a:t>C.	</a:t>
            </a:r>
            <a:r>
              <a:rPr lang="en-US" sz="2000" dirty="0" smtClean="0"/>
              <a:t>Fail-open</a:t>
            </a:r>
            <a:r>
              <a:rPr lang="en-US" dirty="0" smtClean="0"/>
              <a:t>	</a:t>
            </a:r>
          </a:p>
          <a:p>
            <a:pPr marL="0" indent="0">
              <a:buNone/>
            </a:pPr>
            <a:r>
              <a:rPr lang="en-US" dirty="0" smtClean="0"/>
              <a:t>D.	</a:t>
            </a:r>
            <a:r>
              <a:rPr lang="en-US" sz="2000" dirty="0" smtClean="0"/>
              <a:t>Fail-closed</a:t>
            </a:r>
            <a:endParaRPr lang="en-US" dirty="0" smtClean="0"/>
          </a:p>
          <a:p>
            <a:pPr marL="0" indent="0">
              <a:buNone/>
            </a:pPr>
            <a:endParaRPr lang="en-US" dirty="0"/>
          </a:p>
        </p:txBody>
      </p:sp>
      <p:sp>
        <p:nvSpPr>
          <p:cNvPr id="4" name="TextBox 3"/>
          <p:cNvSpPr txBox="1"/>
          <p:nvPr/>
        </p:nvSpPr>
        <p:spPr>
          <a:xfrm>
            <a:off x="533400" y="4343400"/>
            <a:ext cx="8001000" cy="1754327"/>
          </a:xfrm>
          <a:prstGeom prst="rect">
            <a:avLst/>
          </a:prstGeom>
          <a:noFill/>
        </p:spPr>
        <p:txBody>
          <a:bodyPr wrap="square" rtlCol="0">
            <a:spAutoFit/>
          </a:bodyPr>
          <a:lstStyle/>
          <a:p>
            <a:r>
              <a:rPr lang="en-US" sz="2400" b="1" u="sng" dirty="0" smtClean="0"/>
              <a:t>Question 4 Answer</a:t>
            </a:r>
          </a:p>
          <a:p>
            <a:r>
              <a:rPr lang="en-US" sz="1400" b="1" i="1" dirty="0" smtClean="0"/>
              <a:t>Correct answer is A.  </a:t>
            </a:r>
            <a:r>
              <a:rPr lang="en-US" sz="1400" i="1" dirty="0" smtClean="0"/>
              <a:t>Fail-safe mechanisms focuses on failing with a minimum of harm to personnel while fail-secure focuses on failing in a controlled manner to block access while the systems is in an inconsistent state.  For example, data center door systems will fail safe to ensure that personnel can escape the area when the electrical power fails.  A fail-secure door would prevent personnel from using the door at all, which could put personnel in jeopardy.  Fail-open and fail-closed are fail safe mechanisms.      </a:t>
            </a:r>
            <a:endParaRPr lang="en-US" sz="2400" u="sng" dirty="0"/>
          </a:p>
        </p:txBody>
      </p:sp>
    </p:spTree>
    <p:extLst>
      <p:ext uri="{BB962C8B-B14F-4D97-AF65-F5344CB8AC3E}">
        <p14:creationId xmlns:p14="http://schemas.microsoft.com/office/powerpoint/2010/main" val="17928468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30392</TotalTime>
  <Words>6493</Words>
  <Application>Microsoft Macintosh PowerPoint</Application>
  <PresentationFormat>On-screen Show (4:3)</PresentationFormat>
  <Paragraphs>605</Paragraphs>
  <Slides>120</Slides>
  <Notes>0</Notes>
  <HiddenSlides>0</HiddenSlides>
  <MMClips>0</MMClips>
  <ScaleCrop>false</ScaleCrop>
  <HeadingPairs>
    <vt:vector size="4" baseType="variant">
      <vt:variant>
        <vt:lpstr>Theme</vt:lpstr>
      </vt:variant>
      <vt:variant>
        <vt:i4>1</vt:i4>
      </vt:variant>
      <vt:variant>
        <vt:lpstr>Slide Titles</vt:lpstr>
      </vt:variant>
      <vt:variant>
        <vt:i4>120</vt:i4>
      </vt:variant>
    </vt:vector>
  </HeadingPairs>
  <TitlesOfParts>
    <vt:vector size="121" baseType="lpstr">
      <vt:lpstr>Breeze</vt:lpstr>
      <vt:lpstr>CISSP  Operations Security Domain</vt:lpstr>
      <vt:lpstr>Agenda  </vt:lpstr>
      <vt:lpstr>About Me</vt:lpstr>
      <vt:lpstr>STANDARD DISCLAIMER</vt:lpstr>
      <vt:lpstr>Study &amp; Preparation Tips</vt:lpstr>
      <vt:lpstr>Study &amp; Preparation Tips</vt:lpstr>
      <vt:lpstr>Exam Preparation</vt:lpstr>
      <vt:lpstr>Exam Preparation</vt:lpstr>
      <vt:lpstr>Exam Preparation</vt:lpstr>
      <vt:lpstr>Exam Preparation</vt:lpstr>
      <vt:lpstr>That is new to me</vt:lpstr>
      <vt:lpstr>That is new to me</vt:lpstr>
      <vt:lpstr>Operations Security Domain</vt:lpstr>
      <vt:lpstr>ISC2 CISSP candidate information bulletin</vt:lpstr>
      <vt:lpstr>ISC2 CISSP candidate information bulletin</vt:lpstr>
      <vt:lpstr>ISC2 CISSP candidate information bulletin</vt:lpstr>
      <vt:lpstr>ISC2 CISSP candidate information bulletin</vt:lpstr>
      <vt:lpstr>Security Operations</vt:lpstr>
      <vt:lpstr>Operations Security </vt:lpstr>
      <vt:lpstr>Role of the Operations Dept</vt:lpstr>
      <vt:lpstr>Administrative Management</vt:lpstr>
      <vt:lpstr>PowerPoint Presentation</vt:lpstr>
      <vt:lpstr>Security and Network Personnel</vt:lpstr>
      <vt:lpstr>Accountability</vt:lpstr>
      <vt:lpstr>Managing Security Technologies</vt:lpstr>
      <vt:lpstr>Managing Security Technologies</vt:lpstr>
      <vt:lpstr>PowerPoint Presentation</vt:lpstr>
      <vt:lpstr>PowerPoint Presentation</vt:lpstr>
      <vt:lpstr>PowerPoint Presentation</vt:lpstr>
      <vt:lpstr>PowerPoint Presentation</vt:lpstr>
      <vt:lpstr>PowerPoint Presentation</vt:lpstr>
      <vt:lpstr>Maintaining Resilient Systems</vt:lpstr>
      <vt:lpstr>Maintaining Resilient Systems</vt:lpstr>
      <vt:lpstr>Maintaining Resilient Systems</vt:lpstr>
      <vt:lpstr>Security Concerns</vt:lpstr>
      <vt:lpstr>Change Control Process</vt:lpstr>
      <vt:lpstr>PowerPoint Presentation</vt:lpstr>
      <vt:lpstr>Managing Security Technologies</vt:lpstr>
      <vt:lpstr>Media Management </vt:lpstr>
      <vt:lpstr>Maintaining Resilient Systems</vt:lpstr>
      <vt:lpstr>Maintaining Resilient Systems</vt:lpstr>
      <vt:lpstr>Maintaining Resilient Systems</vt:lpstr>
      <vt:lpstr>Maintaining Resilient Systems</vt:lpstr>
      <vt:lpstr>PowerPoint Presentation</vt:lpstr>
      <vt:lpstr>Maintaining Resilient Systems</vt:lpstr>
      <vt:lpstr>PowerPoint Presentation</vt:lpstr>
      <vt:lpstr>PowerPoint Presentation</vt:lpstr>
      <vt:lpstr>Maintaining Resilient Systems</vt:lpstr>
      <vt:lpstr>Maintaining Resilient Systems</vt:lpstr>
      <vt:lpstr>Maintaining Resilient Systems</vt:lpstr>
      <vt:lpstr>Hierarchical Storage Management</vt:lpstr>
      <vt:lpstr>Hierarchical Storage Management</vt:lpstr>
      <vt:lpstr>Email Security</vt:lpstr>
      <vt:lpstr>Email Security</vt:lpstr>
      <vt:lpstr>Hax0ring stuff</vt:lpstr>
      <vt:lpstr>Hax0ring stuff</vt:lpstr>
      <vt:lpstr>Hax0ring stuff</vt:lpstr>
      <vt:lpstr>Hax0ring stuff</vt:lpstr>
      <vt:lpstr>Hax0ring stuff</vt:lpstr>
      <vt:lpstr>Hax0ring stuff</vt:lpstr>
      <vt:lpstr>Hax0ring stuff</vt:lpstr>
      <vt:lpstr>Hax0ring stuff</vt:lpstr>
      <vt:lpstr>Hax0ring stuff</vt:lpstr>
      <vt:lpstr>PowerPoint Presentation</vt:lpstr>
      <vt:lpstr>PowerPoint Presentation</vt:lpstr>
      <vt:lpstr>Operations Security Domain</vt:lpstr>
      <vt:lpstr>Now we will look at some Example Questions</vt:lpstr>
      <vt:lpstr>Questions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Now we will look at some additional questions </vt:lpstr>
      <vt:lpstr>Question 1 In the event of a security incident, one of the primary objectives of the operations staff is to ensure that…</vt:lpstr>
      <vt:lpstr>Question 2 For which of the following groups is the threat of unauthorized disclosure of sensitive information most likely to go unnoticed in the absence of auditing?</vt:lpstr>
      <vt:lpstr>Question 3 Which of the following provides controlled and unintercepted interfaces into privileged user functions?</vt:lpstr>
      <vt:lpstr>Question 4 The doors of a data center opens up in the event of a fire.  This is an example of…</vt:lpstr>
      <vt:lpstr>Question 5 In order to ensure constant redundancy and fault-tolerance, which of the following type of spare is recommended?</vt:lpstr>
      <vt:lpstr>Question 6 If speed is preferred over resilience, which of the following RAID configurations is the most suited?</vt:lpstr>
      <vt:lpstr>Question 7 Updating records in multiple locations or copying an entire database on to a remote location as a means to ensure the appropriate levels of fault-tolerance and redundancy is known as……</vt:lpstr>
      <vt:lpstr>Question 8 When the backup window is not long enough to backup all of the data and the restoration of backup must be as fast as possible.  Which of the following type of  high-availability backup strategy is recommended?</vt:lpstr>
      <vt:lpstr>Question 9 When you approach a restricted facility, you are requested for identification and verified against a pre-approved list by the guard at the front gate before being let in.  This is an example of checking for the principle of?</vt:lpstr>
      <vt:lpstr>Question 10 The major benefit of information classification is to …….</vt:lpstr>
      <vt:lpstr>Question 11 When information, once classified highly sensitive, is no longer critical or highly valued, that information must be …….</vt:lpstr>
      <vt:lpstr>Question 12 The main benefit of placing users into groups and roles is ……..</vt:lpstr>
      <vt:lpstr>Question 13 The likelihood of an individual’s compliance to organization’s policy can be determined by their ....... </vt:lpstr>
      <vt:lpstr>Question 14 Reports must be specific on both the message and which of the following?</vt:lpstr>
      <vt:lpstr>Question 15 Which of the following can help with ensuring that only the needed logs are collected for monitoring?</vt:lpstr>
      <vt:lpstr>Question 16 The main difference between a security event management (SEM) system and a log management system is that SEM systems are useful for log collection, collation, and analysis…. </vt:lpstr>
      <vt:lpstr>Question 17 When normal traffic is flagged as an attack, it is an example of ……</vt:lpstr>
      <vt:lpstr>Question 18 The best way to ensure that there is no data remanence of sensitive information that was once stored on a burn-once DVD media is by ……</vt:lpstr>
      <vt:lpstr>Question 19 Which of the following processes is concerned with not only identifying the root cause but also addressing the underlying issue?</vt:lpstr>
      <vt:lpstr>Question 20 Before applying a software update to production systems, it is extremely important that …….. </vt:lpstr>
      <vt:lpstr>ENOUGH QUESTIONS ALREADY</vt:lpstr>
      <vt:lpstr>The Power of Professional Networking</vt:lpstr>
      <vt:lpstr>The Power of Professional Networking</vt:lpstr>
      <vt:lpstr>The Power of Professional Networking</vt:lpstr>
      <vt:lpstr>Best of Luck to you</vt:lpstr>
    </vt:vector>
  </TitlesOfParts>
  <Company>Blue Valley School District #229</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CISSP  Operations Security Domain</dc:title>
  <dc:creator>Adam Ossenford</dc:creator>
  <cp:lastModifiedBy>Microsoft Office User</cp:lastModifiedBy>
  <cp:revision>127</cp:revision>
  <dcterms:created xsi:type="dcterms:W3CDTF">2013-06-24T00:04:16Z</dcterms:created>
  <dcterms:modified xsi:type="dcterms:W3CDTF">2014-06-24T23:11:18Z</dcterms:modified>
</cp:coreProperties>
</file>